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24"/>
  </p:notesMasterIdLst>
  <p:handoutMasterIdLst>
    <p:handoutMasterId r:id="rId25"/>
  </p:handoutMasterIdLst>
  <p:sldIdLst>
    <p:sldId id="256" r:id="rId2"/>
    <p:sldId id="281" r:id="rId3"/>
    <p:sldId id="282" r:id="rId4"/>
    <p:sldId id="283" r:id="rId5"/>
    <p:sldId id="284" r:id="rId6"/>
    <p:sldId id="302" r:id="rId7"/>
    <p:sldId id="295" r:id="rId8"/>
    <p:sldId id="299" r:id="rId9"/>
    <p:sldId id="297" r:id="rId10"/>
    <p:sldId id="286" r:id="rId11"/>
    <p:sldId id="304" r:id="rId12"/>
    <p:sldId id="298" r:id="rId13"/>
    <p:sldId id="305" r:id="rId14"/>
    <p:sldId id="306" r:id="rId15"/>
    <p:sldId id="301" r:id="rId16"/>
    <p:sldId id="309" r:id="rId17"/>
    <p:sldId id="288" r:id="rId18"/>
    <p:sldId id="289" r:id="rId19"/>
    <p:sldId id="307" r:id="rId20"/>
    <p:sldId id="291" r:id="rId21"/>
    <p:sldId id="285" r:id="rId22"/>
    <p:sldId id="311" r:id="rId23"/>
  </p:sldIdLst>
  <p:sldSz cx="9144000" cy="6858000" type="screen4x3"/>
  <p:notesSz cx="7315200" cy="9601200"/>
  <p:defaultTextStyle>
    <a:defPPr>
      <a:defRPr lang="en-US"/>
    </a:defPPr>
    <a:lvl1pPr algn="l" rtl="0" fontAlgn="base">
      <a:spcBef>
        <a:spcPct val="0"/>
      </a:spcBef>
      <a:spcAft>
        <a:spcPct val="0"/>
      </a:spcAft>
      <a:defRPr sz="2000" kern="1200">
        <a:solidFill>
          <a:schemeClr val="tx1"/>
        </a:solidFill>
        <a:latin typeface="Copperplate Gothic Bold" pitchFamily="34" charset="0"/>
        <a:ea typeface="+mn-ea"/>
        <a:cs typeface="Arial" charset="0"/>
      </a:defRPr>
    </a:lvl1pPr>
    <a:lvl2pPr marL="457200" algn="l" rtl="0" fontAlgn="base">
      <a:spcBef>
        <a:spcPct val="0"/>
      </a:spcBef>
      <a:spcAft>
        <a:spcPct val="0"/>
      </a:spcAft>
      <a:defRPr sz="2000" kern="1200">
        <a:solidFill>
          <a:schemeClr val="tx1"/>
        </a:solidFill>
        <a:latin typeface="Copperplate Gothic Bold" pitchFamily="34" charset="0"/>
        <a:ea typeface="+mn-ea"/>
        <a:cs typeface="Arial" charset="0"/>
      </a:defRPr>
    </a:lvl2pPr>
    <a:lvl3pPr marL="914400" algn="l" rtl="0" fontAlgn="base">
      <a:spcBef>
        <a:spcPct val="0"/>
      </a:spcBef>
      <a:spcAft>
        <a:spcPct val="0"/>
      </a:spcAft>
      <a:defRPr sz="2000" kern="1200">
        <a:solidFill>
          <a:schemeClr val="tx1"/>
        </a:solidFill>
        <a:latin typeface="Copperplate Gothic Bold" pitchFamily="34" charset="0"/>
        <a:ea typeface="+mn-ea"/>
        <a:cs typeface="Arial" charset="0"/>
      </a:defRPr>
    </a:lvl3pPr>
    <a:lvl4pPr marL="1371600" algn="l" rtl="0" fontAlgn="base">
      <a:spcBef>
        <a:spcPct val="0"/>
      </a:spcBef>
      <a:spcAft>
        <a:spcPct val="0"/>
      </a:spcAft>
      <a:defRPr sz="2000" kern="1200">
        <a:solidFill>
          <a:schemeClr val="tx1"/>
        </a:solidFill>
        <a:latin typeface="Copperplate Gothic Bold" pitchFamily="34" charset="0"/>
        <a:ea typeface="+mn-ea"/>
        <a:cs typeface="Arial" charset="0"/>
      </a:defRPr>
    </a:lvl4pPr>
    <a:lvl5pPr marL="1828800" algn="l" rtl="0" fontAlgn="base">
      <a:spcBef>
        <a:spcPct val="0"/>
      </a:spcBef>
      <a:spcAft>
        <a:spcPct val="0"/>
      </a:spcAft>
      <a:defRPr sz="2000" kern="1200">
        <a:solidFill>
          <a:schemeClr val="tx1"/>
        </a:solidFill>
        <a:latin typeface="Copperplate Gothic Bold" pitchFamily="34" charset="0"/>
        <a:ea typeface="+mn-ea"/>
        <a:cs typeface="Arial" charset="0"/>
      </a:defRPr>
    </a:lvl5pPr>
    <a:lvl6pPr marL="2286000" algn="l" defTabSz="914400" rtl="0" eaLnBrk="1" latinLnBrk="0" hangingPunct="1">
      <a:defRPr sz="2000" kern="1200">
        <a:solidFill>
          <a:schemeClr val="tx1"/>
        </a:solidFill>
        <a:latin typeface="Copperplate Gothic Bold" pitchFamily="34" charset="0"/>
        <a:ea typeface="+mn-ea"/>
        <a:cs typeface="Arial" charset="0"/>
      </a:defRPr>
    </a:lvl6pPr>
    <a:lvl7pPr marL="2743200" algn="l" defTabSz="914400" rtl="0" eaLnBrk="1" latinLnBrk="0" hangingPunct="1">
      <a:defRPr sz="2000" kern="1200">
        <a:solidFill>
          <a:schemeClr val="tx1"/>
        </a:solidFill>
        <a:latin typeface="Copperplate Gothic Bold" pitchFamily="34" charset="0"/>
        <a:ea typeface="+mn-ea"/>
        <a:cs typeface="Arial" charset="0"/>
      </a:defRPr>
    </a:lvl7pPr>
    <a:lvl8pPr marL="3200400" algn="l" defTabSz="914400" rtl="0" eaLnBrk="1" latinLnBrk="0" hangingPunct="1">
      <a:defRPr sz="2000" kern="1200">
        <a:solidFill>
          <a:schemeClr val="tx1"/>
        </a:solidFill>
        <a:latin typeface="Copperplate Gothic Bold" pitchFamily="34" charset="0"/>
        <a:ea typeface="+mn-ea"/>
        <a:cs typeface="Arial" charset="0"/>
      </a:defRPr>
    </a:lvl8pPr>
    <a:lvl9pPr marL="3657600" algn="l" defTabSz="914400" rtl="0" eaLnBrk="1" latinLnBrk="0" hangingPunct="1">
      <a:defRPr sz="2000" kern="1200">
        <a:solidFill>
          <a:schemeClr val="tx1"/>
        </a:solidFill>
        <a:latin typeface="Copperplate Gothic Bold"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00"/>
    <a:srgbClr val="006600"/>
    <a:srgbClr val="5F5F5F"/>
    <a:srgbClr val="008080"/>
    <a:srgbClr val="FF9900"/>
    <a:srgbClr val="FF3300"/>
    <a:srgbClr val="66FF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p:restoredLeft sz="23477" autoAdjust="0"/>
    <p:restoredTop sz="99139" autoAdjust="0"/>
  </p:normalViewPr>
  <p:slideViewPr>
    <p:cSldViewPr>
      <p:cViewPr>
        <p:scale>
          <a:sx n="100" d="100"/>
          <a:sy n="100" d="100"/>
        </p:scale>
        <p:origin x="-756" y="-24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8286"/>
    </p:cViewPr>
  </p:sorterViewPr>
  <p:notesViewPr>
    <p:cSldViewPr>
      <p:cViewPr>
        <p:scale>
          <a:sx n="300" d="100"/>
          <a:sy n="300" d="100"/>
        </p:scale>
        <p:origin x="-126" y="-78"/>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7459"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100">
                <a:latin typeface="Arial" charset="0"/>
              </a:defRPr>
            </a:lvl1pPr>
          </a:lstStyle>
          <a:p>
            <a:fld id="{1439D998-03C4-477B-BC02-72EACA909505}" type="datetime2">
              <a:rPr lang="en-US"/>
              <a:pPr/>
              <a:t>Wednesday, November 14, 2018</a:t>
            </a:fld>
            <a:endParaRPr lang="en-US"/>
          </a:p>
        </p:txBody>
      </p:sp>
      <p:sp>
        <p:nvSpPr>
          <p:cNvPr id="147461"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100">
                <a:latin typeface="Arial" charset="0"/>
              </a:defRPr>
            </a:lvl1pPr>
          </a:lstStyle>
          <a:p>
            <a:fld id="{FCA34D71-5A00-4AD7-8F00-E6994EDEDB99}" type="slidenum">
              <a:rPr lang="en-US"/>
              <a:pPr/>
              <a:t>‹#›</a:t>
            </a:fld>
            <a:endParaRPr lang="en-US"/>
          </a:p>
        </p:txBody>
      </p:sp>
      <p:sp>
        <p:nvSpPr>
          <p:cNvPr id="147462" name="Rectangle 6"/>
          <p:cNvSpPr>
            <a:spLocks noGrp="1" noChangeArrowheads="1"/>
          </p:cNvSpPr>
          <p:nvPr>
            <p:ph type="hdr" sz="quarter"/>
          </p:nvPr>
        </p:nvSpPr>
        <p:spPr bwMode="auto">
          <a:xfrm>
            <a:off x="-285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100">
                <a:latin typeface="Arial" charset="0"/>
              </a:defRPr>
            </a:lvl1pPr>
          </a:lstStyle>
          <a:p>
            <a:r>
              <a:rPr lang="en-US"/>
              <a:t>General Manager’s Handout</a:t>
            </a:r>
          </a:p>
        </p:txBody>
      </p:sp>
      <p:sp>
        <p:nvSpPr>
          <p:cNvPr id="147463" name="Rectangle 7"/>
          <p:cNvSpPr>
            <a:spLocks noChangeArrowheads="1"/>
          </p:cNvSpPr>
          <p:nvPr/>
        </p:nvSpPr>
        <p:spPr bwMode="auto">
          <a:xfrm>
            <a:off x="-28575" y="9120188"/>
            <a:ext cx="3170238" cy="479425"/>
          </a:xfrm>
          <a:prstGeom prst="rect">
            <a:avLst/>
          </a:prstGeom>
          <a:noFill/>
          <a:ln w="9525">
            <a:noFill/>
            <a:miter lim="800000"/>
            <a:headEnd/>
            <a:tailEnd/>
          </a:ln>
          <a:effectLst/>
        </p:spPr>
        <p:txBody>
          <a:bodyPr lIns="96661" tIns="48331" rIns="96661" bIns="48331" anchor="b"/>
          <a:lstStyle/>
          <a:p>
            <a:pPr defTabSz="966788"/>
            <a:r>
              <a:rPr lang="en-US" sz="1100" b="1">
                <a:latin typeface="Arial" charset="0"/>
              </a:rPr>
              <a:t>T</a:t>
            </a:r>
            <a:r>
              <a:rPr lang="en-US" sz="1100">
                <a:latin typeface="Arial" charset="0"/>
              </a:rPr>
              <a:t>otal </a:t>
            </a:r>
            <a:r>
              <a:rPr lang="en-US" sz="1100" b="1">
                <a:latin typeface="Arial" charset="0"/>
              </a:rPr>
              <a:t>Q</a:t>
            </a:r>
            <a:r>
              <a:rPr lang="en-US" sz="1100">
                <a:latin typeface="Arial" charset="0"/>
              </a:rPr>
              <a:t>ualification </a:t>
            </a:r>
            <a:r>
              <a:rPr lang="en-US" sz="1100" b="1">
                <a:latin typeface="Arial" charset="0"/>
              </a:rPr>
              <a:t>P</a:t>
            </a:r>
            <a:r>
              <a:rPr lang="en-US" sz="1100">
                <a:latin typeface="Arial" charset="0"/>
              </a:rPr>
              <a:t>rogram (</a:t>
            </a:r>
            <a:r>
              <a:rPr lang="en-US" sz="1100" b="1">
                <a:latin typeface="Arial" charset="0"/>
              </a:rPr>
              <a:t>TQP</a:t>
            </a:r>
            <a:r>
              <a:rPr lang="en-US" sz="1100">
                <a:latin typeface="Arial" charset="0"/>
              </a:rPr>
              <a:t>)</a:t>
            </a:r>
          </a:p>
        </p:txBody>
      </p:sp>
    </p:spTree>
    <p:extLst>
      <p:ext uri="{BB962C8B-B14F-4D97-AF65-F5344CB8AC3E}">
        <p14:creationId xmlns:p14="http://schemas.microsoft.com/office/powerpoint/2010/main" val="21910265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285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100">
                <a:latin typeface="Arial" charset="0"/>
              </a:defRPr>
            </a:lvl1pPr>
          </a:lstStyle>
          <a:p>
            <a:r>
              <a:rPr lang="en-US"/>
              <a:t>TQPM Notes</a:t>
            </a:r>
          </a:p>
        </p:txBody>
      </p:sp>
      <p:sp>
        <p:nvSpPr>
          <p:cNvPr id="13315" name="Rectangle 3"/>
          <p:cNvSpPr>
            <a:spLocks noGrp="1" noChangeArrowheads="1"/>
          </p:cNvSpPr>
          <p:nvPr>
            <p:ph type="dt" idx="1"/>
          </p:nvPr>
        </p:nvSpPr>
        <p:spPr bwMode="auto">
          <a:xfrm>
            <a:off x="4173538"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100">
                <a:latin typeface="Arial" charset="0"/>
              </a:defRPr>
            </a:lvl1pPr>
          </a:lstStyle>
          <a:p>
            <a:fld id="{9B0AFAA8-8D1B-45C6-B369-5EA271D57AD5}" type="datetime2">
              <a:rPr lang="en-US"/>
              <a:pPr/>
              <a:t>Wednesday, November 14, 2018</a:t>
            </a:fld>
            <a:endParaRPr lang="en-US"/>
          </a:p>
        </p:txBody>
      </p:sp>
      <p:sp>
        <p:nvSpPr>
          <p:cNvPr id="13316"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13317" name="Rectangle 5"/>
          <p:cNvSpPr>
            <a:spLocks noGrp="1" noChangeArrowheads="1"/>
          </p:cNvSpPr>
          <p:nvPr>
            <p:ph type="body" sz="quarter" idx="3"/>
          </p:nvPr>
        </p:nvSpPr>
        <p:spPr bwMode="auto">
          <a:xfrm>
            <a:off x="355600" y="4560888"/>
            <a:ext cx="6604000" cy="4319587"/>
          </a:xfrm>
          <a:prstGeom prst="rect">
            <a:avLst/>
          </a:prstGeom>
          <a:noFill/>
          <a:ln w="9525" cap="rnd">
            <a:solidFill>
              <a:schemeClr val="tx1"/>
            </a:solidFill>
            <a:prstDash val="sysDot"/>
            <a:miter lim="800000"/>
            <a:headEnd/>
            <a:tailEnd/>
          </a:ln>
          <a:effectLst/>
        </p:spPr>
        <p:txBody>
          <a:bodyPr vert="horz" wrap="square" lIns="96661" tIns="48331" rIns="96661" bIns="4833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318" name="Rectangle 6"/>
          <p:cNvSpPr>
            <a:spLocks noGrp="1" noChangeArrowheads="1"/>
          </p:cNvSpPr>
          <p:nvPr>
            <p:ph type="ftr" sz="quarter" idx="4"/>
          </p:nvPr>
        </p:nvSpPr>
        <p:spPr bwMode="auto">
          <a:xfrm>
            <a:off x="-285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100" b="1">
                <a:latin typeface="Arial" charset="0"/>
              </a:defRPr>
            </a:lvl1pPr>
          </a:lstStyle>
          <a:p>
            <a:r>
              <a:rPr lang="en-US"/>
              <a:t>Total Qualification Program (TQP)</a:t>
            </a:r>
          </a:p>
        </p:txBody>
      </p:sp>
      <p:sp>
        <p:nvSpPr>
          <p:cNvPr id="13319" name="Rectangle 7"/>
          <p:cNvSpPr>
            <a:spLocks noGrp="1" noChangeArrowheads="1"/>
          </p:cNvSpPr>
          <p:nvPr>
            <p:ph type="sldNum" sz="quarter" idx="5"/>
          </p:nvPr>
        </p:nvSpPr>
        <p:spPr bwMode="auto">
          <a:xfrm>
            <a:off x="4173538" y="9120188"/>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100" b="1">
                <a:latin typeface="Arial" charset="0"/>
              </a:defRPr>
            </a:lvl1pPr>
          </a:lstStyle>
          <a:p>
            <a:fld id="{3B4B5D31-2294-48BE-882B-C129EC8A4469}" type="slidenum">
              <a:rPr lang="en-US"/>
              <a:pPr/>
              <a:t>‹#›</a:t>
            </a:fld>
            <a:endParaRPr lang="en-US"/>
          </a:p>
        </p:txBody>
      </p:sp>
    </p:spTree>
    <p:extLst>
      <p:ext uri="{BB962C8B-B14F-4D97-AF65-F5344CB8AC3E}">
        <p14:creationId xmlns:p14="http://schemas.microsoft.com/office/powerpoint/2010/main" val="879172978"/>
      </p:ext>
    </p:extLst>
  </p:cSld>
  <p:clrMap bg1="lt1" tx1="dk1" bg2="lt2" tx2="dk2" accent1="accent1" accent2="accent2" accent3="accent3" accent4="accent4" accent5="accent5" accent6="accent6" hlink="hlink" folHlink="folHlink"/>
  <p:hf/>
  <p:notesStyle>
    <a:lvl1pPr algn="l" rtl="0" fontAlgn="base">
      <a:lnSpc>
        <a:spcPct val="105000"/>
      </a:lnSpc>
      <a:spcBef>
        <a:spcPct val="30000"/>
      </a:spcBef>
      <a:spcAft>
        <a:spcPct val="20000"/>
      </a:spcAft>
      <a:defRPr sz="1000" kern="1200">
        <a:solidFill>
          <a:schemeClr val="tx1"/>
        </a:solidFill>
        <a:latin typeface="Century" pitchFamily="18" charset="0"/>
        <a:ea typeface="+mn-ea"/>
        <a:cs typeface="Arial" charset="0"/>
      </a:defRPr>
    </a:lvl1pPr>
    <a:lvl2pPr marL="457200" algn="l" rtl="0" fontAlgn="base">
      <a:lnSpc>
        <a:spcPct val="105000"/>
      </a:lnSpc>
      <a:spcBef>
        <a:spcPct val="30000"/>
      </a:spcBef>
      <a:spcAft>
        <a:spcPct val="20000"/>
      </a:spcAft>
      <a:defRPr sz="1000" kern="1200">
        <a:solidFill>
          <a:schemeClr val="tx1"/>
        </a:solidFill>
        <a:latin typeface="Century" pitchFamily="18" charset="0"/>
        <a:ea typeface="+mn-ea"/>
        <a:cs typeface="Arial" charset="0"/>
      </a:defRPr>
    </a:lvl2pPr>
    <a:lvl3pPr marL="914400" algn="l" rtl="0" fontAlgn="base">
      <a:lnSpc>
        <a:spcPct val="105000"/>
      </a:lnSpc>
      <a:spcBef>
        <a:spcPct val="30000"/>
      </a:spcBef>
      <a:spcAft>
        <a:spcPct val="20000"/>
      </a:spcAft>
      <a:defRPr sz="1000" kern="1200">
        <a:solidFill>
          <a:schemeClr val="tx1"/>
        </a:solidFill>
        <a:latin typeface="Century" pitchFamily="18" charset="0"/>
        <a:ea typeface="+mn-ea"/>
        <a:cs typeface="Arial" charset="0"/>
      </a:defRPr>
    </a:lvl3pPr>
    <a:lvl4pPr marL="1371600" algn="l" rtl="0" fontAlgn="base">
      <a:lnSpc>
        <a:spcPct val="105000"/>
      </a:lnSpc>
      <a:spcBef>
        <a:spcPct val="30000"/>
      </a:spcBef>
      <a:spcAft>
        <a:spcPct val="20000"/>
      </a:spcAft>
      <a:defRPr sz="1000" kern="1200">
        <a:solidFill>
          <a:schemeClr val="tx1"/>
        </a:solidFill>
        <a:latin typeface="Century" pitchFamily="18" charset="0"/>
        <a:ea typeface="+mn-ea"/>
        <a:cs typeface="Arial" charset="0"/>
      </a:defRPr>
    </a:lvl4pPr>
    <a:lvl5pPr marL="1828800" algn="l" rtl="0" fontAlgn="base">
      <a:lnSpc>
        <a:spcPct val="105000"/>
      </a:lnSpc>
      <a:spcBef>
        <a:spcPct val="30000"/>
      </a:spcBef>
      <a:spcAft>
        <a:spcPct val="20000"/>
      </a:spcAft>
      <a:defRPr sz="1000" kern="1200">
        <a:solidFill>
          <a:schemeClr val="tx1"/>
        </a:solidFill>
        <a:latin typeface="Century"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TQPM Notes</a:t>
            </a:r>
          </a:p>
        </p:txBody>
      </p:sp>
      <p:sp>
        <p:nvSpPr>
          <p:cNvPr id="5" name="Rectangle 3"/>
          <p:cNvSpPr>
            <a:spLocks noGrp="1" noChangeArrowheads="1"/>
          </p:cNvSpPr>
          <p:nvPr>
            <p:ph type="dt" idx="1"/>
          </p:nvPr>
        </p:nvSpPr>
        <p:spPr>
          <a:ln/>
        </p:spPr>
        <p:txBody>
          <a:bodyPr/>
          <a:lstStyle/>
          <a:p>
            <a:fld id="{B0383662-6FFA-46B9-B4E0-CD693576F57D}" type="datetime2">
              <a:rPr lang="en-US"/>
              <a:pPr/>
              <a:t>Wednesday, November 14, 2018</a:t>
            </a:fld>
            <a:endParaRPr lang="en-US"/>
          </a:p>
        </p:txBody>
      </p:sp>
      <p:sp>
        <p:nvSpPr>
          <p:cNvPr id="6" name="Rectangle 6"/>
          <p:cNvSpPr>
            <a:spLocks noGrp="1" noChangeArrowheads="1"/>
          </p:cNvSpPr>
          <p:nvPr>
            <p:ph type="ftr" sz="quarter" idx="4"/>
          </p:nvPr>
        </p:nvSpPr>
        <p:spPr>
          <a:ln/>
        </p:spPr>
        <p:txBody>
          <a:bodyPr/>
          <a:lstStyle/>
          <a:p>
            <a:r>
              <a:rPr lang="en-US"/>
              <a:t>T</a:t>
            </a:r>
            <a:r>
              <a:rPr lang="en-US" b="0"/>
              <a:t>otal </a:t>
            </a:r>
            <a:r>
              <a:rPr lang="en-US"/>
              <a:t>Q</a:t>
            </a:r>
            <a:r>
              <a:rPr lang="en-US" b="0"/>
              <a:t>ualification </a:t>
            </a:r>
            <a:r>
              <a:rPr lang="en-US"/>
              <a:t>P</a:t>
            </a:r>
            <a:r>
              <a:rPr lang="en-US" b="0"/>
              <a:t>rogram (</a:t>
            </a:r>
            <a:r>
              <a:rPr lang="en-US"/>
              <a:t>TQP</a:t>
            </a:r>
            <a:r>
              <a:rPr lang="en-US" b="0"/>
              <a:t>)</a:t>
            </a:r>
          </a:p>
        </p:txBody>
      </p:sp>
      <p:sp>
        <p:nvSpPr>
          <p:cNvPr id="7" name="Rectangle 7"/>
          <p:cNvSpPr>
            <a:spLocks noGrp="1" noChangeArrowheads="1"/>
          </p:cNvSpPr>
          <p:nvPr>
            <p:ph type="sldNum" sz="quarter" idx="5"/>
          </p:nvPr>
        </p:nvSpPr>
        <p:spPr>
          <a:ln/>
        </p:spPr>
        <p:txBody>
          <a:bodyPr/>
          <a:lstStyle/>
          <a:p>
            <a:fld id="{6CCC3317-B3CA-4719-B52F-AF492407D429}" type="slidenum">
              <a:rPr lang="en-US"/>
              <a:pPr/>
              <a:t>1</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ln/>
        </p:spPr>
        <p:txBody>
          <a:bodyPr/>
          <a:lstStyle/>
          <a:p>
            <a:endParaRPr lang="sr-Latn-C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TQPM Notes</a:t>
            </a:r>
          </a:p>
        </p:txBody>
      </p:sp>
      <p:sp>
        <p:nvSpPr>
          <p:cNvPr id="5" name="Rectangle 3"/>
          <p:cNvSpPr>
            <a:spLocks noGrp="1" noChangeArrowheads="1"/>
          </p:cNvSpPr>
          <p:nvPr>
            <p:ph type="dt" idx="1"/>
          </p:nvPr>
        </p:nvSpPr>
        <p:spPr>
          <a:ln/>
        </p:spPr>
        <p:txBody>
          <a:bodyPr/>
          <a:lstStyle/>
          <a:p>
            <a:fld id="{87B1F18E-3B22-4E95-AC32-3E940BDE30FD}" type="datetime2">
              <a:rPr lang="en-US"/>
              <a:pPr/>
              <a:t>Wednesday, November 14, 2018</a:t>
            </a:fld>
            <a:endParaRPr lang="en-US"/>
          </a:p>
        </p:txBody>
      </p:sp>
      <p:sp>
        <p:nvSpPr>
          <p:cNvPr id="6" name="Rectangle 6"/>
          <p:cNvSpPr>
            <a:spLocks noGrp="1" noChangeArrowheads="1"/>
          </p:cNvSpPr>
          <p:nvPr>
            <p:ph type="ftr" sz="quarter" idx="4"/>
          </p:nvPr>
        </p:nvSpPr>
        <p:spPr>
          <a:ln/>
        </p:spPr>
        <p:txBody>
          <a:bodyPr/>
          <a:lstStyle/>
          <a:p>
            <a:r>
              <a:rPr lang="en-US"/>
              <a:t>T</a:t>
            </a:r>
            <a:r>
              <a:rPr lang="en-US" b="0"/>
              <a:t>otal </a:t>
            </a:r>
            <a:r>
              <a:rPr lang="en-US"/>
              <a:t>Q</a:t>
            </a:r>
            <a:r>
              <a:rPr lang="en-US" b="0"/>
              <a:t>ualification </a:t>
            </a:r>
            <a:r>
              <a:rPr lang="en-US"/>
              <a:t>P</a:t>
            </a:r>
            <a:r>
              <a:rPr lang="en-US" b="0"/>
              <a:t>rogram (</a:t>
            </a:r>
            <a:r>
              <a:rPr lang="en-US"/>
              <a:t>TQP</a:t>
            </a:r>
            <a:r>
              <a:rPr lang="en-US" b="0"/>
              <a:t>)</a:t>
            </a:r>
          </a:p>
        </p:txBody>
      </p:sp>
      <p:sp>
        <p:nvSpPr>
          <p:cNvPr id="7" name="Rectangle 7"/>
          <p:cNvSpPr>
            <a:spLocks noGrp="1" noChangeArrowheads="1"/>
          </p:cNvSpPr>
          <p:nvPr>
            <p:ph type="sldNum" sz="quarter" idx="5"/>
          </p:nvPr>
        </p:nvSpPr>
        <p:spPr>
          <a:ln/>
        </p:spPr>
        <p:txBody>
          <a:bodyPr/>
          <a:lstStyle/>
          <a:p>
            <a:fld id="{4BBA5DE3-E768-4C02-9182-91B78D66E53A}" type="slidenum">
              <a:rPr lang="en-US"/>
              <a:pPr/>
              <a:t>19</a:t>
            </a:fld>
            <a:endParaRPr lang="en-US"/>
          </a:p>
        </p:txBody>
      </p:sp>
      <p:sp>
        <p:nvSpPr>
          <p:cNvPr id="413698" name="Rectangle 2"/>
          <p:cNvSpPr>
            <a:spLocks noGrp="1" noRot="1" noChangeAspect="1" noChangeArrowheads="1" noTextEdit="1"/>
          </p:cNvSpPr>
          <p:nvPr>
            <p:ph type="sldImg"/>
          </p:nvPr>
        </p:nvSpPr>
        <p:spPr>
          <a:ln/>
        </p:spPr>
      </p:sp>
      <p:sp>
        <p:nvSpPr>
          <p:cNvPr id="413699" name="Rectangle 3"/>
          <p:cNvSpPr>
            <a:spLocks noGrp="1" noChangeArrowheads="1"/>
          </p:cNvSpPr>
          <p:nvPr>
            <p:ph type="body" idx="1"/>
          </p:nvPr>
        </p:nvSpPr>
        <p:spPr>
          <a:ln/>
        </p:spPr>
        <p:txBody>
          <a:bodyPr/>
          <a:lstStyle/>
          <a:p>
            <a:r>
              <a:rPr lang="en-US"/>
              <a:t>During the time of jahiliya in Arabia, female infant was source of disgrace to the parents and was buried alive. “ And when the female (infant) buried alive [as the pagan Arabs used to do] is questioned; For what sin, she was killed? (Sura Al-Takwir, Verse 8-9)</a:t>
            </a:r>
          </a:p>
          <a:p>
            <a:r>
              <a:rPr lang="en-US"/>
              <a:t>Narrated Al-Mughirah bind Shu’ban: The Prophet (PBUH) said, “Allah has forbidden for you: (1) to be undutiful to your mothers. (2) to bury your daughters alive…...(Sahih Al-Bukhari).</a:t>
            </a:r>
          </a:p>
          <a:p>
            <a:r>
              <a:rPr lang="en-US"/>
              <a:t>Seeking knowledge is mandatory for every Muslim (Al Bayhaqi)</a:t>
            </a:r>
          </a:p>
          <a:p>
            <a:r>
              <a:rPr lang="en-US"/>
              <a:t>Islam gave her the right to live through teachings of Prophet Muhammad (PBUH).</a:t>
            </a:r>
          </a:p>
          <a:p>
            <a:r>
              <a:rPr lang="en-US"/>
              <a:t>“Whoever has two or three daughters or sisters and treats them well will go to Paradise”.</a:t>
            </a:r>
          </a:p>
          <a:p>
            <a:r>
              <a:rPr lang="en-US"/>
              <a:t>“The most perfect belivers are the best in conduct and best of you are those who are best to their wives.”</a:t>
            </a:r>
          </a:p>
          <a:p>
            <a:r>
              <a:rPr lang="en-US"/>
              <a:t>“Treat your women well and be kind to them for they are your partners and committed helpers”.</a:t>
            </a:r>
          </a:p>
          <a:p>
            <a:r>
              <a:rPr lang="en-US"/>
              <a:t>Unto men belongs a share of that which parents and near kindred leave, and unto women a share of that which parents and near kindred leave… (Sura Al-Nisa, Verse 7)</a:t>
            </a:r>
          </a:p>
          <a:p>
            <a:r>
              <a:rPr lang="en-US"/>
              <a:t>  </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274638" y="550863"/>
            <a:ext cx="8869362" cy="1143000"/>
          </a:xfrm>
        </p:spPr>
        <p:txBody>
          <a:bodyPr/>
          <a:lstStyle>
            <a:lvl1pPr>
              <a:defRPr sz="2800"/>
            </a:lvl1pPr>
          </a:lstStyle>
          <a:p>
            <a:r>
              <a:rPr lang="en-US" smtClean="0"/>
              <a:t>Click to edit Master title style</a:t>
            </a:r>
            <a:endParaRPr lang="en-US"/>
          </a:p>
        </p:txBody>
      </p:sp>
      <p:sp>
        <p:nvSpPr>
          <p:cNvPr id="5123" name="Rectangle 3"/>
          <p:cNvSpPr>
            <a:spLocks noGrp="1" noChangeArrowheads="1"/>
          </p:cNvSpPr>
          <p:nvPr>
            <p:ph type="subTitle" idx="1"/>
          </p:nvPr>
        </p:nvSpPr>
        <p:spPr>
          <a:xfrm>
            <a:off x="206375" y="2754313"/>
            <a:ext cx="5697538" cy="608012"/>
          </a:xfrm>
        </p:spPr>
        <p:txBody>
          <a:bodyPr/>
          <a:lstStyle>
            <a:lvl1pPr marL="0" indent="0">
              <a:buFontTx/>
              <a:buNone/>
              <a:defRPr/>
            </a:lvl1pPr>
          </a:lstStyle>
          <a:p>
            <a:r>
              <a:rPr lang="en-US" smtClean="0"/>
              <a:t>Click to edit Master subtitle style</a:t>
            </a:r>
            <a:endParaRPr lang="en-US"/>
          </a:p>
        </p:txBody>
      </p:sp>
      <p:sp>
        <p:nvSpPr>
          <p:cNvPr id="5127" name="Text Box 7"/>
          <p:cNvSpPr txBox="1">
            <a:spLocks noChangeArrowheads="1"/>
          </p:cNvSpPr>
          <p:nvPr userDrawn="1"/>
        </p:nvSpPr>
        <p:spPr bwMode="auto">
          <a:xfrm>
            <a:off x="34925" y="6475413"/>
            <a:ext cx="4824413" cy="366712"/>
          </a:xfrm>
          <a:prstGeom prst="rect">
            <a:avLst/>
          </a:prstGeom>
          <a:noFill/>
          <a:ln w="9525">
            <a:noFill/>
            <a:miter lim="800000"/>
            <a:headEnd/>
            <a:tailEnd/>
          </a:ln>
          <a:effectLst/>
        </p:spPr>
        <p:txBody>
          <a:bodyPr anchor="b">
            <a:spAutoFit/>
          </a:bodyPr>
          <a:lstStyle/>
          <a:p>
            <a:pPr>
              <a:spcBef>
                <a:spcPct val="50000"/>
              </a:spcBef>
            </a:pPr>
            <a:r>
              <a:rPr lang="en-US" sz="1800" b="1">
                <a:solidFill>
                  <a:srgbClr val="FF9900"/>
                </a:solidFill>
                <a:latin typeface="Arial" charset="0"/>
              </a:rPr>
              <a:t>Peace and blessings of Allah be upon him</a:t>
            </a:r>
          </a:p>
        </p:txBody>
      </p:sp>
      <p:sp>
        <p:nvSpPr>
          <p:cNvPr id="5129" name="Rectangle 9"/>
          <p:cNvSpPr>
            <a:spLocks noChangeArrowheads="1"/>
          </p:cNvSpPr>
          <p:nvPr userDrawn="1"/>
        </p:nvSpPr>
        <p:spPr bwMode="auto">
          <a:xfrm>
            <a:off x="7559675" y="6497638"/>
            <a:ext cx="1584325" cy="360362"/>
          </a:xfrm>
          <a:prstGeom prst="rect">
            <a:avLst/>
          </a:prstGeom>
          <a:noFill/>
          <a:ln w="9525" algn="ctr">
            <a:noFill/>
            <a:miter lim="800000"/>
            <a:headEnd/>
            <a:tailEnd/>
          </a:ln>
          <a:effectLst>
            <a:prstShdw prst="shdw18" dist="17961" dir="13500000">
              <a:srgbClr val="FFFF99">
                <a:gamma/>
                <a:shade val="60000"/>
                <a:invGamma/>
              </a:srgbClr>
            </a:prstShdw>
          </a:effectLst>
        </p:spPr>
        <p:txBody>
          <a:bodyPr lIns="45720" rIns="45720" anchor="ctr"/>
          <a:lstStyle/>
          <a:p>
            <a:pPr algn="ctr">
              <a:buFont typeface="Arial" charset="0"/>
              <a:buNone/>
            </a:pPr>
            <a:r>
              <a:rPr lang="en-GB" sz="1200" b="1">
                <a:solidFill>
                  <a:schemeClr val="accent2"/>
                </a:solidFill>
                <a:latin typeface="Arial" charset="0"/>
              </a:rPr>
              <a:t>Issue 1</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1000"/>
                                        <p:tgtEl>
                                          <p:spTgt spid="512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123">
                                            <p:txEl>
                                              <p:pRg st="0" end="0"/>
                                            </p:txEl>
                                          </p:spTgt>
                                        </p:tgtEl>
                                        <p:attrNameLst>
                                          <p:attrName>style.visibility</p:attrName>
                                        </p:attrNameLst>
                                      </p:cBhvr>
                                      <p:to>
                                        <p:strVal val="visible"/>
                                      </p:to>
                                    </p:set>
                                    <p:animEffect transition="in" filter="wipe(left)">
                                      <p:cBhvr>
                                        <p:cTn id="10" dur="500"/>
                                        <p:tgtEl>
                                          <p:spTgt spid="5123">
                                            <p:txEl>
                                              <p:pRg st="0" end="0"/>
                                            </p:txEl>
                                          </p:spTgt>
                                        </p:tgtEl>
                                      </p:cBhvr>
                                    </p:animEffect>
                                  </p:childTnLst>
                                </p:cTn>
                              </p:par>
                            </p:childTnLst>
                          </p:cTn>
                        </p:par>
                        <p:par>
                          <p:cTn id="11" fill="hold">
                            <p:stCondLst>
                              <p:cond delay="1000"/>
                            </p:stCondLst>
                            <p:childTnLst>
                              <p:par>
                                <p:cTn id="12" presetID="53" presetClass="entr" presetSubtype="0" fill="hold" grpId="0" nodeType="afterEffect">
                                  <p:stCondLst>
                                    <p:cond delay="0"/>
                                  </p:stCondLst>
                                  <p:childTnLst>
                                    <p:set>
                                      <p:cBhvr>
                                        <p:cTn id="13" dur="1" fill="hold">
                                          <p:stCondLst>
                                            <p:cond delay="0"/>
                                          </p:stCondLst>
                                        </p:cTn>
                                        <p:tgtEl>
                                          <p:spTgt spid="5129"/>
                                        </p:tgtEl>
                                        <p:attrNameLst>
                                          <p:attrName>style.visibility</p:attrName>
                                        </p:attrNameLst>
                                      </p:cBhvr>
                                      <p:to>
                                        <p:strVal val="visible"/>
                                      </p:to>
                                    </p:set>
                                    <p:anim calcmode="lin" valueType="num">
                                      <p:cBhvr>
                                        <p:cTn id="14" dur="500" fill="hold"/>
                                        <p:tgtEl>
                                          <p:spTgt spid="5129"/>
                                        </p:tgtEl>
                                        <p:attrNameLst>
                                          <p:attrName>ppt_w</p:attrName>
                                        </p:attrNameLst>
                                      </p:cBhvr>
                                      <p:tavLst>
                                        <p:tav tm="0">
                                          <p:val>
                                            <p:fltVal val="0"/>
                                          </p:val>
                                        </p:tav>
                                        <p:tav tm="100000">
                                          <p:val>
                                            <p:strVal val="#ppt_w"/>
                                          </p:val>
                                        </p:tav>
                                      </p:tavLst>
                                    </p:anim>
                                    <p:anim calcmode="lin" valueType="num">
                                      <p:cBhvr>
                                        <p:cTn id="15" dur="500" fill="hold"/>
                                        <p:tgtEl>
                                          <p:spTgt spid="5129"/>
                                        </p:tgtEl>
                                        <p:attrNameLst>
                                          <p:attrName>ppt_h</p:attrName>
                                        </p:attrNameLst>
                                      </p:cBhvr>
                                      <p:tavLst>
                                        <p:tav tm="0">
                                          <p:val>
                                            <p:fltVal val="0"/>
                                          </p:val>
                                        </p:tav>
                                        <p:tav tm="100000">
                                          <p:val>
                                            <p:strVal val="#ppt_h"/>
                                          </p:val>
                                        </p:tav>
                                      </p:tavLst>
                                    </p:anim>
                                    <p:animEffect transition="in" filter="fade">
                                      <p:cBhvr>
                                        <p:cTn id="16" dur="500"/>
                                        <p:tgtEl>
                                          <p:spTgt spid="51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tmplLst>
          <p:tmpl lvl="1">
            <p:tnLst>
              <p:par>
                <p:cTn presetID="22" presetClass="entr" presetSubtype="8" fill="hold" nodeType="withEffect">
                  <p:stCondLst>
                    <p:cond delay="0"/>
                  </p:stCondLst>
                  <p:childTnLst>
                    <p:set>
                      <p:cBhvr>
                        <p:cTn dur="1" fill="hold">
                          <p:stCondLst>
                            <p:cond delay="0"/>
                          </p:stCondLst>
                        </p:cTn>
                        <p:tgtEl>
                          <p:spTgt spid="5123"/>
                        </p:tgtEl>
                        <p:attrNameLst>
                          <p:attrName>style.visibility</p:attrName>
                        </p:attrNameLst>
                      </p:cBhvr>
                      <p:to>
                        <p:strVal val="visible"/>
                      </p:to>
                    </p:set>
                    <p:animEffect transition="in" filter="wipe(left)">
                      <p:cBhvr>
                        <p:cTn dur="500"/>
                        <p:tgtEl>
                          <p:spTgt spid="5123"/>
                        </p:tgtEl>
                      </p:cBhvr>
                    </p:animEffect>
                  </p:childTnLst>
                </p:cTn>
              </p:par>
            </p:tnLst>
          </p:tmpl>
        </p:tmplLst>
      </p:bldP>
      <p:bldP spid="5129"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Slide Number Placeholder 3"/>
          <p:cNvSpPr>
            <a:spLocks noGrp="1"/>
          </p:cNvSpPr>
          <p:nvPr>
            <p:ph type="sldNum" sz="quarter" idx="10"/>
          </p:nvPr>
        </p:nvSpPr>
        <p:spPr/>
        <p:txBody>
          <a:bodyPr/>
          <a:lstStyle>
            <a:lvl1pPr>
              <a:defRPr/>
            </a:lvl1pPr>
          </a:lstStyle>
          <a:p>
            <a:fld id="{E53E1876-8B3E-44B6-8564-6BC05B9EA000}" type="slidenum">
              <a:rPr lang="en-US" altLang="en-US"/>
              <a:pPr/>
              <a:t>‹#›</a:t>
            </a:fld>
            <a:endParaRPr lang="en-US" altLang="en-US"/>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7513" y="138113"/>
            <a:ext cx="2195512" cy="5921375"/>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177800" y="138113"/>
            <a:ext cx="6437313" cy="5921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Slide Number Placeholder 3"/>
          <p:cNvSpPr>
            <a:spLocks noGrp="1"/>
          </p:cNvSpPr>
          <p:nvPr>
            <p:ph type="sldNum" sz="quarter" idx="10"/>
          </p:nvPr>
        </p:nvSpPr>
        <p:spPr/>
        <p:txBody>
          <a:bodyPr/>
          <a:lstStyle>
            <a:lvl1pPr>
              <a:defRPr/>
            </a:lvl1pPr>
          </a:lstStyle>
          <a:p>
            <a:fld id="{641D6A00-162E-43E1-BDFB-535AA72CD928}" type="slidenum">
              <a:rPr lang="en-US" altLang="en-US"/>
              <a:pPr/>
              <a:t>‹#›</a:t>
            </a:fld>
            <a:endParaRPr lang="en-US" altLang="en-US"/>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Slide Number Placeholder 3"/>
          <p:cNvSpPr>
            <a:spLocks noGrp="1"/>
          </p:cNvSpPr>
          <p:nvPr>
            <p:ph type="sldNum" sz="quarter" idx="10"/>
          </p:nvPr>
        </p:nvSpPr>
        <p:spPr/>
        <p:txBody>
          <a:bodyPr/>
          <a:lstStyle>
            <a:lvl1pPr>
              <a:defRPr/>
            </a:lvl1pPr>
          </a:lstStyle>
          <a:p>
            <a:fld id="{E5739857-C28E-4B6B-B172-DF13ACDF5B8F}" type="slidenum">
              <a:rPr lang="en-US" altLang="en-US"/>
              <a:pPr/>
              <a:t>‹#›</a:t>
            </a:fld>
            <a:endParaRPr lang="en-US" altLang="en-US"/>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76731FD5-4092-4B44-AAAF-336B21BE2AB1}" type="slidenum">
              <a:rPr lang="en-US" altLang="en-US"/>
              <a:pPr/>
              <a:t>‹#›</a:t>
            </a:fld>
            <a:endParaRPr lang="en-US" altLang="en-US"/>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177800" y="1652588"/>
            <a:ext cx="4316413" cy="4406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6613" y="1652588"/>
            <a:ext cx="4316412" cy="4406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Slide Number Placeholder 4"/>
          <p:cNvSpPr>
            <a:spLocks noGrp="1"/>
          </p:cNvSpPr>
          <p:nvPr>
            <p:ph type="sldNum" sz="quarter" idx="10"/>
          </p:nvPr>
        </p:nvSpPr>
        <p:spPr/>
        <p:txBody>
          <a:bodyPr/>
          <a:lstStyle>
            <a:lvl1pPr>
              <a:defRPr/>
            </a:lvl1pPr>
          </a:lstStyle>
          <a:p>
            <a:fld id="{609A5FA9-40FD-4EEF-9637-27EED629D826}" type="slidenum">
              <a:rPr lang="en-US" altLang="en-US"/>
              <a:pPr/>
              <a:t>‹#›</a:t>
            </a:fld>
            <a:endParaRPr lang="en-US" altLang="en-US"/>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Slide Number Placeholder 6"/>
          <p:cNvSpPr>
            <a:spLocks noGrp="1"/>
          </p:cNvSpPr>
          <p:nvPr>
            <p:ph type="sldNum" sz="quarter" idx="10"/>
          </p:nvPr>
        </p:nvSpPr>
        <p:spPr/>
        <p:txBody>
          <a:bodyPr/>
          <a:lstStyle>
            <a:lvl1pPr>
              <a:defRPr/>
            </a:lvl1pPr>
          </a:lstStyle>
          <a:p>
            <a:fld id="{44B2EB3A-BF7D-446D-BB54-D1DA354E519E}" type="slidenum">
              <a:rPr lang="en-US" altLang="en-US"/>
              <a:pPr/>
              <a:t>‹#›</a:t>
            </a:fld>
            <a:endParaRPr lang="en-US" altLang="en-US"/>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Slide Number Placeholder 2"/>
          <p:cNvSpPr>
            <a:spLocks noGrp="1"/>
          </p:cNvSpPr>
          <p:nvPr>
            <p:ph type="sldNum" sz="quarter" idx="10"/>
          </p:nvPr>
        </p:nvSpPr>
        <p:spPr/>
        <p:txBody>
          <a:bodyPr/>
          <a:lstStyle>
            <a:lvl1pPr>
              <a:defRPr/>
            </a:lvl1pPr>
          </a:lstStyle>
          <a:p>
            <a:fld id="{11152A3C-31D8-4752-A544-3A4F23C76F63}" type="slidenum">
              <a:rPr lang="en-US" altLang="en-US"/>
              <a:pPr/>
              <a:t>‹#›</a:t>
            </a:fld>
            <a:endParaRPr lang="en-US" altLang="en-US"/>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94D53629-AA2D-4810-95F4-D2CA5106C408}" type="slidenum">
              <a:rPr lang="en-US" altLang="en-US"/>
              <a:pPr/>
              <a:t>‹#›</a:t>
            </a:fld>
            <a:endParaRPr lang="en-US" altLang="en-US"/>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C55DA9CF-FBDF-4865-AC58-73FBA3BDE6EF}" type="slidenum">
              <a:rPr lang="en-US" altLang="en-US"/>
              <a:pPr/>
              <a:t>‹#›</a:t>
            </a:fld>
            <a:endParaRPr lang="en-US" altLang="en-US"/>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9BE38F26-2E8D-4608-BC86-0FF4BA23FEC4}" type="slidenum">
              <a:rPr lang="en-US" altLang="en-US"/>
              <a:pPr/>
              <a:t>‹#›</a:t>
            </a:fld>
            <a:endParaRPr lang="en-US" altLang="en-US"/>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06375" y="138113"/>
            <a:ext cx="7318375" cy="846137"/>
          </a:xfrm>
          <a:prstGeom prst="rect">
            <a:avLst/>
          </a:prstGeom>
          <a:noFill/>
          <a:ln w="9525">
            <a:noFill/>
            <a:miter lim="800000"/>
            <a:headEnd/>
            <a:tailEnd/>
          </a:ln>
          <a:effectLst/>
        </p:spPr>
        <p:txBody>
          <a:bodyPr vert="horz" wrap="square" lIns="91436" tIns="45718" rIns="91436" bIns="45718"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177800" y="1652588"/>
            <a:ext cx="8785225" cy="440690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12" name="Text Box 16"/>
          <p:cNvSpPr txBox="1">
            <a:spLocks noChangeArrowheads="1"/>
          </p:cNvSpPr>
          <p:nvPr/>
        </p:nvSpPr>
        <p:spPr bwMode="auto">
          <a:xfrm>
            <a:off x="0" y="6550025"/>
            <a:ext cx="6481763" cy="623888"/>
          </a:xfrm>
          <a:prstGeom prst="rect">
            <a:avLst/>
          </a:prstGeom>
          <a:noFill/>
          <a:ln w="9525">
            <a:noFill/>
            <a:miter lim="800000"/>
            <a:headEnd/>
            <a:tailEnd/>
          </a:ln>
          <a:effectLst/>
        </p:spPr>
        <p:txBody>
          <a:bodyPr anchor="b">
            <a:spAutoFit/>
          </a:bodyPr>
          <a:lstStyle/>
          <a:p>
            <a:pPr>
              <a:spcBef>
                <a:spcPct val="50000"/>
              </a:spcBef>
            </a:pPr>
            <a:r>
              <a:rPr lang="en-US" sz="1400" b="1">
                <a:solidFill>
                  <a:srgbClr val="FF9900"/>
                </a:solidFill>
                <a:latin typeface="Arial" charset="0"/>
              </a:rPr>
              <a:t>Peace and blessings of Allah be upon him</a:t>
            </a:r>
          </a:p>
          <a:p>
            <a:pPr>
              <a:spcBef>
                <a:spcPct val="50000"/>
              </a:spcBef>
            </a:pPr>
            <a:endParaRPr lang="en-US" sz="1400" b="1">
              <a:solidFill>
                <a:srgbClr val="990000"/>
              </a:solidFill>
              <a:latin typeface="Arial" charset="0"/>
            </a:endParaRPr>
          </a:p>
        </p:txBody>
      </p:sp>
      <p:sp>
        <p:nvSpPr>
          <p:cNvPr id="4113" name="Rectangle 17"/>
          <p:cNvSpPr>
            <a:spLocks noGrp="1" noChangeArrowheads="1"/>
          </p:cNvSpPr>
          <p:nvPr>
            <p:ph type="sldNum" sz="quarter" idx="4"/>
          </p:nvPr>
        </p:nvSpPr>
        <p:spPr bwMode="auto">
          <a:xfrm>
            <a:off x="0" y="228600"/>
            <a:ext cx="685800" cy="609600"/>
          </a:xfrm>
          <a:prstGeom prst="rect">
            <a:avLst/>
          </a:prstGeom>
          <a:solidFill>
            <a:srgbClr val="0066FF"/>
          </a:solid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a:solidFill>
                  <a:srgbClr val="FF0000"/>
                </a:solidFill>
                <a:latin typeface="+mn-lt"/>
              </a:defRPr>
            </a:lvl1pPr>
          </a:lstStyle>
          <a:p>
            <a:fld id="{68C45C0D-5329-4E1D-9F7F-6ACC42A6CC7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4099">
                                            <p:txEl>
                                              <p:pRg st="0" end="0"/>
                                            </p:txEl>
                                          </p:spTgt>
                                        </p:tgtEl>
                                        <p:attrNameLst>
                                          <p:attrName>style.visibility</p:attrName>
                                        </p:attrNameLst>
                                      </p:cBhvr>
                                      <p:to>
                                        <p:strVal val="visible"/>
                                      </p:to>
                                    </p:set>
                                    <p:animEffect transition="in" filter="wipe(left)">
                                      <p:cBhvr>
                                        <p:cTn id="10" dur="500"/>
                                        <p:tgtEl>
                                          <p:spTgt spid="4099">
                                            <p:txEl>
                                              <p:pRg st="0" end="0"/>
                                            </p:txEl>
                                          </p:spTgt>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4099">
                                            <p:txEl>
                                              <p:pRg st="1" end="1"/>
                                            </p:txEl>
                                          </p:spTgt>
                                        </p:tgtEl>
                                        <p:attrNameLst>
                                          <p:attrName>style.visibility</p:attrName>
                                        </p:attrNameLst>
                                      </p:cBhvr>
                                      <p:to>
                                        <p:strVal val="visible"/>
                                      </p:to>
                                    </p:set>
                                    <p:animEffect transition="in" filter="wipe(left)">
                                      <p:cBhvr>
                                        <p:cTn id="14" dur="500"/>
                                        <p:tgtEl>
                                          <p:spTgt spid="4099">
                                            <p:txEl>
                                              <p:pRg st="1" end="1"/>
                                            </p:txEl>
                                          </p:spTgt>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4099">
                                            <p:txEl>
                                              <p:pRg st="2" end="2"/>
                                            </p:txEl>
                                          </p:spTgt>
                                        </p:tgtEl>
                                        <p:attrNameLst>
                                          <p:attrName>style.visibility</p:attrName>
                                        </p:attrNameLst>
                                      </p:cBhvr>
                                      <p:to>
                                        <p:strVal val="visible"/>
                                      </p:to>
                                    </p:set>
                                    <p:animEffect transition="in" filter="wipe(left)">
                                      <p:cBhvr>
                                        <p:cTn id="18" dur="500"/>
                                        <p:tgtEl>
                                          <p:spTgt spid="4099">
                                            <p:txEl>
                                              <p:pRg st="2" end="2"/>
                                            </p:txEl>
                                          </p:spTgt>
                                        </p:tgtEl>
                                      </p:cBhvr>
                                    </p:animEffect>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wipe(left)">
                                      <p:cBhvr>
                                        <p:cTn id="22" dur="500"/>
                                        <p:tgtEl>
                                          <p:spTgt spid="4099">
                                            <p:txEl>
                                              <p:pRg st="3" end="3"/>
                                            </p:txEl>
                                          </p:spTgt>
                                        </p:tgtEl>
                                      </p:cBhvr>
                                    </p:animEffect>
                                  </p:childTnLst>
                                </p:cTn>
                              </p:par>
                            </p:childTnLst>
                          </p:cTn>
                        </p:par>
                        <p:par>
                          <p:cTn id="23" fill="hold">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4099">
                                            <p:txEl>
                                              <p:pRg st="4" end="4"/>
                                            </p:txEl>
                                          </p:spTgt>
                                        </p:tgtEl>
                                        <p:attrNameLst>
                                          <p:attrName>style.visibility</p:attrName>
                                        </p:attrNameLst>
                                      </p:cBhvr>
                                      <p:to>
                                        <p:strVal val="visible"/>
                                      </p:to>
                                    </p:set>
                                    <p:animEffect transition="in" filter="wipe(left)">
                                      <p:cBhvr>
                                        <p:cTn id="26" dur="500"/>
                                        <p:tgtEl>
                                          <p:spTgt spid="40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tmplLst>
          <p:tmpl lvl="1">
            <p:tnLst>
              <p:par>
                <p:cTn presetID="22" presetClass="entr" presetSubtype="8" fill="hold" nodeType="after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wipe(left)">
                      <p:cBhvr>
                        <p:cTn dur="500"/>
                        <p:tgtEl>
                          <p:spTgt spid="4099"/>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wipe(left)">
                      <p:cBhvr>
                        <p:cTn dur="500"/>
                        <p:tgtEl>
                          <p:spTgt spid="4099"/>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wipe(left)">
                      <p:cBhvr>
                        <p:cTn dur="500"/>
                        <p:tgtEl>
                          <p:spTgt spid="4099"/>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wipe(left)">
                      <p:cBhvr>
                        <p:cTn dur="500"/>
                        <p:tgtEl>
                          <p:spTgt spid="4099"/>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wipe(left)">
                      <p:cBhvr>
                        <p:cTn dur="500"/>
                        <p:tgtEl>
                          <p:spTgt spid="4099"/>
                        </p:tgtEl>
                      </p:cBhvr>
                    </p:animEffect>
                  </p:childTnLst>
                </p:cTn>
              </p:par>
            </p:tnLst>
          </p:tmpl>
        </p:tmplLst>
      </p:bldP>
    </p:bldLst>
  </p:timing>
  <p:txStyles>
    <p:titleStyle>
      <a:lvl1pPr algn="ctr" rtl="0" eaLnBrk="1" fontAlgn="base" hangingPunct="1">
        <a:spcBef>
          <a:spcPct val="0"/>
        </a:spcBef>
        <a:spcAft>
          <a:spcPct val="0"/>
        </a:spcAft>
        <a:defRPr sz="2400" b="1">
          <a:solidFill>
            <a:schemeClr val="tx2"/>
          </a:solidFill>
          <a:latin typeface="+mj-lt"/>
          <a:ea typeface="+mj-ea"/>
          <a:cs typeface="+mj-cs"/>
        </a:defRPr>
      </a:lvl1pPr>
      <a:lvl2pPr algn="ctr" rtl="0" eaLnBrk="1" fontAlgn="base" hangingPunct="1">
        <a:spcBef>
          <a:spcPct val="0"/>
        </a:spcBef>
        <a:spcAft>
          <a:spcPct val="0"/>
        </a:spcAft>
        <a:defRPr sz="2400" b="1">
          <a:solidFill>
            <a:schemeClr val="tx2"/>
          </a:solidFill>
          <a:latin typeface="Arial" charset="0"/>
          <a:cs typeface="Arial" charset="0"/>
        </a:defRPr>
      </a:lvl2pPr>
      <a:lvl3pPr algn="ctr" rtl="0" eaLnBrk="1" fontAlgn="base" hangingPunct="1">
        <a:spcBef>
          <a:spcPct val="0"/>
        </a:spcBef>
        <a:spcAft>
          <a:spcPct val="0"/>
        </a:spcAft>
        <a:defRPr sz="2400" b="1">
          <a:solidFill>
            <a:schemeClr val="tx2"/>
          </a:solidFill>
          <a:latin typeface="Arial" charset="0"/>
          <a:cs typeface="Arial" charset="0"/>
        </a:defRPr>
      </a:lvl3pPr>
      <a:lvl4pPr algn="ctr" rtl="0" eaLnBrk="1" fontAlgn="base" hangingPunct="1">
        <a:spcBef>
          <a:spcPct val="0"/>
        </a:spcBef>
        <a:spcAft>
          <a:spcPct val="0"/>
        </a:spcAft>
        <a:defRPr sz="2400" b="1">
          <a:solidFill>
            <a:schemeClr val="tx2"/>
          </a:solidFill>
          <a:latin typeface="Arial" charset="0"/>
          <a:cs typeface="Arial" charset="0"/>
        </a:defRPr>
      </a:lvl4pPr>
      <a:lvl5pPr algn="ctr" rtl="0" eaLnBrk="1" fontAlgn="base" hangingPunct="1">
        <a:spcBef>
          <a:spcPct val="0"/>
        </a:spcBef>
        <a:spcAft>
          <a:spcPct val="0"/>
        </a:spcAft>
        <a:defRPr sz="2400" b="1">
          <a:solidFill>
            <a:schemeClr val="tx2"/>
          </a:solidFill>
          <a:latin typeface="Arial" charset="0"/>
          <a:cs typeface="Arial" charset="0"/>
        </a:defRPr>
      </a:lvl5pPr>
      <a:lvl6pPr marL="457200" algn="ctr" rtl="0" eaLnBrk="1" fontAlgn="base" hangingPunct="1">
        <a:spcBef>
          <a:spcPct val="0"/>
        </a:spcBef>
        <a:spcAft>
          <a:spcPct val="0"/>
        </a:spcAft>
        <a:defRPr sz="2400" b="1">
          <a:solidFill>
            <a:schemeClr val="tx2"/>
          </a:solidFill>
          <a:latin typeface="Arial" charset="0"/>
          <a:cs typeface="Arial" charset="0"/>
        </a:defRPr>
      </a:lvl6pPr>
      <a:lvl7pPr marL="914400" algn="ctr" rtl="0" eaLnBrk="1" fontAlgn="base" hangingPunct="1">
        <a:spcBef>
          <a:spcPct val="0"/>
        </a:spcBef>
        <a:spcAft>
          <a:spcPct val="0"/>
        </a:spcAft>
        <a:defRPr sz="2400" b="1">
          <a:solidFill>
            <a:schemeClr val="tx2"/>
          </a:solidFill>
          <a:latin typeface="Arial" charset="0"/>
          <a:cs typeface="Arial" charset="0"/>
        </a:defRPr>
      </a:lvl7pPr>
      <a:lvl8pPr marL="1371600" algn="ctr" rtl="0" eaLnBrk="1" fontAlgn="base" hangingPunct="1">
        <a:spcBef>
          <a:spcPct val="0"/>
        </a:spcBef>
        <a:spcAft>
          <a:spcPct val="0"/>
        </a:spcAft>
        <a:defRPr sz="2400" b="1">
          <a:solidFill>
            <a:schemeClr val="tx2"/>
          </a:solidFill>
          <a:latin typeface="Arial" charset="0"/>
          <a:cs typeface="Arial" charset="0"/>
        </a:defRPr>
      </a:lvl8pPr>
      <a:lvl9pPr marL="1828800" algn="ctr" rtl="0" eaLnBrk="1" fontAlgn="base" hangingPunct="1">
        <a:spcBef>
          <a:spcPct val="0"/>
        </a:spcBef>
        <a:spcAft>
          <a:spcPct val="0"/>
        </a:spcAft>
        <a:defRPr sz="2400" b="1">
          <a:solidFill>
            <a:schemeClr val="tx2"/>
          </a:solidFill>
          <a:latin typeface="Arial" charset="0"/>
          <a:cs typeface="Arial" charset="0"/>
        </a:defRPr>
      </a:lvl9pPr>
    </p:titleStyle>
    <p:bodyStyle>
      <a:lvl1pPr marL="342900" indent="-342900" algn="l" rtl="0" eaLnBrk="1" fontAlgn="base" hangingPunct="1">
        <a:lnSpc>
          <a:spcPct val="110000"/>
        </a:lnSpc>
        <a:spcBef>
          <a:spcPct val="40000"/>
        </a:spcBef>
        <a:spcAft>
          <a:spcPct val="0"/>
        </a:spcAft>
        <a:buChar char="•"/>
        <a:defRPr sz="2400">
          <a:solidFill>
            <a:srgbClr val="006600"/>
          </a:solidFill>
          <a:latin typeface="+mn-lt"/>
          <a:ea typeface="+mn-ea"/>
          <a:cs typeface="+mn-cs"/>
        </a:defRPr>
      </a:lvl1pPr>
      <a:lvl2pPr marL="742950" indent="-285750" algn="l" rtl="0" eaLnBrk="1" fontAlgn="base" hangingPunct="1">
        <a:lnSpc>
          <a:spcPct val="110000"/>
        </a:lnSpc>
        <a:spcBef>
          <a:spcPct val="40000"/>
        </a:spcBef>
        <a:spcAft>
          <a:spcPct val="0"/>
        </a:spcAft>
        <a:buChar char="–"/>
        <a:defRPr sz="2000">
          <a:solidFill>
            <a:srgbClr val="000099"/>
          </a:solidFill>
          <a:latin typeface="+mn-lt"/>
          <a:cs typeface="+mn-cs"/>
        </a:defRPr>
      </a:lvl2pPr>
      <a:lvl3pPr marL="1143000" indent="-228600" algn="l" rtl="0" eaLnBrk="1" fontAlgn="base" hangingPunct="1">
        <a:lnSpc>
          <a:spcPct val="110000"/>
        </a:lnSpc>
        <a:spcBef>
          <a:spcPct val="40000"/>
        </a:spcBef>
        <a:spcAft>
          <a:spcPct val="0"/>
        </a:spcAft>
        <a:buChar char="•"/>
        <a:defRPr>
          <a:solidFill>
            <a:schemeClr val="tx1"/>
          </a:solidFill>
          <a:latin typeface="+mn-lt"/>
          <a:cs typeface="+mn-cs"/>
        </a:defRPr>
      </a:lvl3pPr>
      <a:lvl4pPr marL="1600200" indent="-228600" algn="l" rtl="0" eaLnBrk="1" fontAlgn="base" hangingPunct="1">
        <a:lnSpc>
          <a:spcPct val="110000"/>
        </a:lnSpc>
        <a:spcBef>
          <a:spcPct val="40000"/>
        </a:spcBef>
        <a:spcAft>
          <a:spcPct val="0"/>
        </a:spcAft>
        <a:buChar char="–"/>
        <a:defRPr>
          <a:solidFill>
            <a:schemeClr val="tx1"/>
          </a:solidFill>
          <a:latin typeface="+mn-lt"/>
          <a:cs typeface="+mn-cs"/>
        </a:defRPr>
      </a:lvl4pPr>
      <a:lvl5pPr marL="2057400" indent="-228600" algn="l" rtl="0" eaLnBrk="1" fontAlgn="base" hangingPunct="1">
        <a:lnSpc>
          <a:spcPct val="110000"/>
        </a:lnSpc>
        <a:spcBef>
          <a:spcPct val="40000"/>
        </a:spcBef>
        <a:spcAft>
          <a:spcPct val="0"/>
        </a:spcAft>
        <a:buChar char="»"/>
        <a:defRPr>
          <a:solidFill>
            <a:schemeClr val="tx1"/>
          </a:solidFill>
          <a:latin typeface="+mn-lt"/>
          <a:cs typeface="+mn-cs"/>
        </a:defRPr>
      </a:lvl5pPr>
      <a:lvl6pPr marL="2514600" indent="-228600" algn="l" rtl="0" eaLnBrk="1" fontAlgn="base" hangingPunct="1">
        <a:lnSpc>
          <a:spcPct val="110000"/>
        </a:lnSpc>
        <a:spcBef>
          <a:spcPct val="40000"/>
        </a:spcBef>
        <a:spcAft>
          <a:spcPct val="0"/>
        </a:spcAft>
        <a:buChar char="»"/>
        <a:defRPr>
          <a:solidFill>
            <a:schemeClr val="tx1"/>
          </a:solidFill>
          <a:latin typeface="+mn-lt"/>
          <a:cs typeface="+mn-cs"/>
        </a:defRPr>
      </a:lvl6pPr>
      <a:lvl7pPr marL="2971800" indent="-228600" algn="l" rtl="0" eaLnBrk="1" fontAlgn="base" hangingPunct="1">
        <a:lnSpc>
          <a:spcPct val="110000"/>
        </a:lnSpc>
        <a:spcBef>
          <a:spcPct val="40000"/>
        </a:spcBef>
        <a:spcAft>
          <a:spcPct val="0"/>
        </a:spcAft>
        <a:buChar char="»"/>
        <a:defRPr>
          <a:solidFill>
            <a:schemeClr val="tx1"/>
          </a:solidFill>
          <a:latin typeface="+mn-lt"/>
          <a:cs typeface="+mn-cs"/>
        </a:defRPr>
      </a:lvl7pPr>
      <a:lvl8pPr marL="3429000" indent="-228600" algn="l" rtl="0" eaLnBrk="1" fontAlgn="base" hangingPunct="1">
        <a:lnSpc>
          <a:spcPct val="110000"/>
        </a:lnSpc>
        <a:spcBef>
          <a:spcPct val="40000"/>
        </a:spcBef>
        <a:spcAft>
          <a:spcPct val="0"/>
        </a:spcAft>
        <a:buChar char="»"/>
        <a:defRPr>
          <a:solidFill>
            <a:schemeClr val="tx1"/>
          </a:solidFill>
          <a:latin typeface="+mn-lt"/>
          <a:cs typeface="+mn-cs"/>
        </a:defRPr>
      </a:lvl8pPr>
      <a:lvl9pPr marL="3886200" indent="-228600" algn="l" rtl="0" eaLnBrk="1" fontAlgn="base" hangingPunct="1">
        <a:lnSpc>
          <a:spcPct val="110000"/>
        </a:lnSpc>
        <a:spcBef>
          <a:spcPct val="40000"/>
        </a:spcBef>
        <a:spcAft>
          <a:spcPct val="0"/>
        </a:spcAft>
        <a:buChar char="»"/>
        <a:defRPr>
          <a:solidFill>
            <a:schemeClr val="tx1"/>
          </a:solidFill>
          <a:latin typeface="+mn-lt"/>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amazon.com/gp/product/0940368323/sr=8-3/qid=1146422330/ref=pd_bbs_3/102-6555502-3423300?_encoding=UTF8" TargetMode="External"/><Relationship Id="rId3" Type="http://schemas.openxmlformats.org/officeDocument/2006/relationships/hyperlink" Target="http://www.islamicity.com/" TargetMode="External"/><Relationship Id="rId7" Type="http://schemas.openxmlformats.org/officeDocument/2006/relationships/hyperlink" Target="http://www.yusufislam.org.uk/" TargetMode="External"/><Relationship Id="rId2" Type="http://schemas.openxmlformats.org/officeDocument/2006/relationships/image" Target="../media/image6.wmf"/><Relationship Id="rId1" Type="http://schemas.openxmlformats.org/officeDocument/2006/relationships/slideLayout" Target="../slideLayouts/slideLayout2.xml"/><Relationship Id="rId6" Type="http://schemas.openxmlformats.org/officeDocument/2006/relationships/hyperlink" Target="http://www.hyahya.org/" TargetMode="External"/><Relationship Id="rId11" Type="http://schemas.openxmlformats.org/officeDocument/2006/relationships/hyperlink" Target="http://www.amazon.com/gp/product/0933511795/sr=8-5/qid=1146421956/ref=sr_1_5/102-6555502-3423300?_encoding=UTF8" TargetMode="External"/><Relationship Id="rId5" Type="http://schemas.openxmlformats.org/officeDocument/2006/relationships/hyperlink" Target="http://www.soundvision.com/" TargetMode="External"/><Relationship Id="rId10" Type="http://schemas.openxmlformats.org/officeDocument/2006/relationships/hyperlink" Target="http://www.amazon.com/gp/search/102-6555502-3423300?_encoding=UTF8&amp;index=books&amp;rank=-relevance,+availability,-daterank&amp;field-author-exact=Yahiya%20J.%20Emerick" TargetMode="External"/><Relationship Id="rId4" Type="http://schemas.openxmlformats.org/officeDocument/2006/relationships/hyperlink" Target="http://www.whyislam.org/" TargetMode="External"/><Relationship Id="rId9" Type="http://schemas.openxmlformats.org/officeDocument/2006/relationships/hyperlink" Target="http://www.amazon.com/gp/search/102-6555502-3423300?_encoding=UTF8&amp;index=books&amp;rank=-relevance,+availability,-daterank&amp;field-author-exact=Yahiya%20%20Emerick"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116013" y="260350"/>
            <a:ext cx="8424863" cy="1143000"/>
          </a:xfrm>
        </p:spPr>
        <p:txBody>
          <a:bodyPr/>
          <a:lstStyle/>
          <a:p>
            <a:pPr>
              <a:lnSpc>
                <a:spcPct val="110000"/>
              </a:lnSpc>
            </a:pPr>
            <a:r>
              <a:rPr lang="hr-HR" sz="7200" b="0" dirty="0" smtClean="0">
                <a:solidFill>
                  <a:srgbClr val="FF0000"/>
                </a:solidFill>
                <a:effectLst>
                  <a:outerShdw blurRad="38100" dist="38100" dir="2700000" algn="tl">
                    <a:srgbClr val="C0C0C0"/>
                  </a:outerShdw>
                </a:effectLst>
                <a:latin typeface="Copperplate Gothic Bold" pitchFamily="34" charset="0"/>
              </a:rPr>
              <a:t>Muhammed a.s</a:t>
            </a:r>
            <a:r>
              <a:rPr lang="en-US" sz="6000" b="0" dirty="0">
                <a:solidFill>
                  <a:srgbClr val="FF0000"/>
                </a:solidFill>
                <a:effectLst>
                  <a:outerShdw blurRad="38100" dist="38100" dir="2700000" algn="tl">
                    <a:srgbClr val="C0C0C0"/>
                  </a:outerShdw>
                </a:effectLst>
                <a:latin typeface="Copperplate Gothic Bold" pitchFamily="34" charset="0"/>
              </a:rPr>
              <a:t/>
            </a:r>
            <a:br>
              <a:rPr lang="en-US" sz="6000" b="0" dirty="0">
                <a:solidFill>
                  <a:srgbClr val="FF0000"/>
                </a:solidFill>
                <a:effectLst>
                  <a:outerShdw blurRad="38100" dist="38100" dir="2700000" algn="tl">
                    <a:srgbClr val="C0C0C0"/>
                  </a:outerShdw>
                </a:effectLst>
                <a:latin typeface="Copperplate Gothic Bold" pitchFamily="34" charset="0"/>
              </a:rPr>
            </a:br>
            <a:r>
              <a:rPr lang="hr-HR" sz="800" b="0" dirty="0" smtClean="0">
                <a:solidFill>
                  <a:schemeClr val="accent2"/>
                </a:solidFill>
                <a:effectLst>
                  <a:outerShdw blurRad="38100" dist="38100" dir="2700000" algn="tl">
                    <a:srgbClr val="C0C0C0"/>
                  </a:outerShdw>
                </a:effectLst>
                <a:latin typeface="Copperplate Gothic Bold" pitchFamily="34" charset="0"/>
              </a:rPr>
              <a:t>Neka je allahov mir i blagoslov na njega!</a:t>
            </a:r>
            <a:endParaRPr lang="en-US" sz="800" b="0" dirty="0">
              <a:solidFill>
                <a:schemeClr val="accent2"/>
              </a:solidFill>
              <a:effectLst>
                <a:outerShdw blurRad="38100" dist="38100" dir="2700000" algn="tl">
                  <a:srgbClr val="C0C0C0"/>
                </a:outerShdw>
              </a:effectLst>
            </a:endParaRPr>
          </a:p>
        </p:txBody>
      </p:sp>
      <p:sp>
        <p:nvSpPr>
          <p:cNvPr id="2051" name="Rectangle 3"/>
          <p:cNvSpPr>
            <a:spLocks noGrp="1" noChangeArrowheads="1"/>
          </p:cNvSpPr>
          <p:nvPr>
            <p:ph type="subTitle" idx="1"/>
          </p:nvPr>
        </p:nvSpPr>
        <p:spPr>
          <a:xfrm>
            <a:off x="322263" y="1700213"/>
            <a:ext cx="5978525" cy="1079500"/>
          </a:xfrm>
        </p:spPr>
        <p:txBody>
          <a:bodyPr/>
          <a:lstStyle/>
          <a:p>
            <a:pPr>
              <a:spcBef>
                <a:spcPct val="20000"/>
              </a:spcBef>
            </a:pPr>
            <a:r>
              <a:rPr lang="hr-HR" sz="3200" dirty="0" smtClean="0">
                <a:solidFill>
                  <a:srgbClr val="0000FF"/>
                </a:solidFill>
                <a:effectLst>
                  <a:outerShdw blurRad="38100" dist="38100" dir="2700000" algn="tl">
                    <a:srgbClr val="C0C0C0"/>
                  </a:outerShdw>
                </a:effectLst>
                <a:latin typeface="Lucida Calligraphy" pitchFamily="66" charset="0"/>
              </a:rPr>
              <a:t>Posljednji Božiji Poslanik </a:t>
            </a:r>
            <a:endParaRPr lang="en-US" dirty="0">
              <a:solidFill>
                <a:srgbClr val="0000FF"/>
              </a:solidFill>
              <a:latin typeface="Lucida Calligraphy" pitchFamily="66" charset="0"/>
            </a:endParaRPr>
          </a:p>
        </p:txBody>
      </p:sp>
      <p:pic>
        <p:nvPicPr>
          <p:cNvPr id="2066" name="Picture 18" descr="Green dome medina"/>
          <p:cNvPicPr>
            <a:picLocks noChangeAspect="1" noChangeArrowheads="1"/>
          </p:cNvPicPr>
          <p:nvPr/>
        </p:nvPicPr>
        <p:blipFill>
          <a:blip r:embed="rId3"/>
          <a:srcRect/>
          <a:stretch>
            <a:fillRect/>
          </a:stretch>
        </p:blipFill>
        <p:spPr bwMode="auto">
          <a:xfrm>
            <a:off x="1116013" y="2708275"/>
            <a:ext cx="2525712" cy="3025775"/>
          </a:xfrm>
          <a:prstGeom prst="rect">
            <a:avLst/>
          </a:prstGeom>
          <a:noFill/>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2066"/>
                                        </p:tgtEl>
                                        <p:attrNameLst>
                                          <p:attrName>style.visibility</p:attrName>
                                        </p:attrNameLst>
                                      </p:cBhvr>
                                      <p:to>
                                        <p:strVal val="visible"/>
                                      </p:to>
                                    </p:set>
                                    <p:anim calcmode="lin" valueType="num">
                                      <p:cBhvr>
                                        <p:cTn id="7" dur="1000" fill="hold"/>
                                        <p:tgtEl>
                                          <p:spTgt spid="2066"/>
                                        </p:tgtEl>
                                        <p:attrNameLst>
                                          <p:attrName>ppt_w</p:attrName>
                                        </p:attrNameLst>
                                      </p:cBhvr>
                                      <p:tavLst>
                                        <p:tav tm="0">
                                          <p:val>
                                            <p:fltVal val="0"/>
                                          </p:val>
                                        </p:tav>
                                        <p:tav tm="100000">
                                          <p:val>
                                            <p:strVal val="#ppt_w"/>
                                          </p:val>
                                        </p:tav>
                                      </p:tavLst>
                                    </p:anim>
                                    <p:anim calcmode="lin" valueType="num">
                                      <p:cBhvr>
                                        <p:cTn id="8" dur="1000" fill="hold"/>
                                        <p:tgtEl>
                                          <p:spTgt spid="2066"/>
                                        </p:tgtEl>
                                        <p:attrNameLst>
                                          <p:attrName>ppt_h</p:attrName>
                                        </p:attrNameLst>
                                      </p:cBhvr>
                                      <p:tavLst>
                                        <p:tav tm="0">
                                          <p:val>
                                            <p:fltVal val="0"/>
                                          </p:val>
                                        </p:tav>
                                        <p:tav tm="100000">
                                          <p:val>
                                            <p:strVal val="#ppt_h"/>
                                          </p:val>
                                        </p:tav>
                                      </p:tavLst>
                                    </p:anim>
                                    <p:anim calcmode="lin" valueType="num">
                                      <p:cBhvr>
                                        <p:cTn id="9" dur="1000" fill="hold"/>
                                        <p:tgtEl>
                                          <p:spTgt spid="2066"/>
                                        </p:tgtEl>
                                        <p:attrNameLst>
                                          <p:attrName>style.rotation</p:attrName>
                                        </p:attrNameLst>
                                      </p:cBhvr>
                                      <p:tavLst>
                                        <p:tav tm="0">
                                          <p:val>
                                            <p:fltVal val="90"/>
                                          </p:val>
                                        </p:tav>
                                        <p:tav tm="100000">
                                          <p:val>
                                            <p:fltVal val="0"/>
                                          </p:val>
                                        </p:tav>
                                      </p:tavLst>
                                    </p:anim>
                                    <p:animEffect transition="in" filter="fade">
                                      <p:cBhvr>
                                        <p:cTn id="10" dur="1000"/>
                                        <p:tgtEl>
                                          <p:spTgt spid="20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2"/>
          <p:cNvSpPr>
            <a:spLocks noGrp="1" noChangeArrowheads="1"/>
          </p:cNvSpPr>
          <p:nvPr>
            <p:ph type="title"/>
          </p:nvPr>
        </p:nvSpPr>
        <p:spPr/>
        <p:txBody>
          <a:bodyPr/>
          <a:lstStyle/>
          <a:p>
            <a:r>
              <a:rPr lang="en-US" dirty="0"/>
              <a:t>    </a:t>
            </a:r>
            <a:r>
              <a:rPr lang="hr-HR" dirty="0" smtClean="0">
                <a:solidFill>
                  <a:schemeClr val="accent2"/>
                </a:solidFill>
              </a:rPr>
              <a:t>Smjernice Muhammeda a.s., obuhvataju sve aspekte života </a:t>
            </a:r>
            <a:endParaRPr lang="en-US" dirty="0">
              <a:solidFill>
                <a:schemeClr val="accent2"/>
              </a:solidFill>
            </a:endParaRPr>
          </a:p>
        </p:txBody>
      </p:sp>
      <p:sp>
        <p:nvSpPr>
          <p:cNvPr id="382981" name="Rectangle 5"/>
          <p:cNvSpPr>
            <a:spLocks noChangeArrowheads="1"/>
          </p:cNvSpPr>
          <p:nvPr/>
        </p:nvSpPr>
        <p:spPr bwMode="auto">
          <a:xfrm>
            <a:off x="6300788" y="4422775"/>
            <a:ext cx="1871662" cy="446088"/>
          </a:xfrm>
          <a:prstGeom prst="rect">
            <a:avLst/>
          </a:prstGeom>
          <a:solidFill>
            <a:srgbClr val="CCECFF"/>
          </a:solidFill>
          <a:ln w="9525" algn="ctr">
            <a:solidFill>
              <a:schemeClr val="tx1"/>
            </a:solidFill>
            <a:miter lim="800000"/>
            <a:headEnd/>
            <a:tailEnd/>
          </a:ln>
          <a:effectLst>
            <a:outerShdw dist="35921" dir="2700000" algn="ctr" rotWithShape="0">
              <a:schemeClr val="tx1"/>
            </a:outerShdw>
          </a:effectLst>
        </p:spPr>
        <p:txBody>
          <a:bodyPr lIns="45720" rIns="45720" anchor="ctr"/>
          <a:lstStyle/>
          <a:p>
            <a:pPr algn="ctr">
              <a:buFont typeface="Arial" charset="0"/>
              <a:buNone/>
            </a:pPr>
            <a:r>
              <a:rPr lang="hr-HR" sz="1200" b="1" dirty="0" smtClean="0">
                <a:latin typeface="Arial" charset="0"/>
              </a:rPr>
              <a:t>Pravo i pravda</a:t>
            </a:r>
            <a:endParaRPr lang="en-GB" sz="1200" b="1" dirty="0">
              <a:latin typeface="Arial" charset="0"/>
            </a:endParaRPr>
          </a:p>
        </p:txBody>
      </p:sp>
      <p:sp>
        <p:nvSpPr>
          <p:cNvPr id="382982" name="Rectangle 6"/>
          <p:cNvSpPr>
            <a:spLocks noChangeArrowheads="1"/>
          </p:cNvSpPr>
          <p:nvPr/>
        </p:nvSpPr>
        <p:spPr bwMode="auto">
          <a:xfrm>
            <a:off x="776288" y="3473450"/>
            <a:ext cx="1871662" cy="446088"/>
          </a:xfrm>
          <a:prstGeom prst="rect">
            <a:avLst/>
          </a:prstGeom>
          <a:solidFill>
            <a:srgbClr val="CCECFF"/>
          </a:solidFill>
          <a:ln w="9525" algn="ctr">
            <a:solidFill>
              <a:schemeClr val="tx1"/>
            </a:solidFill>
            <a:miter lim="800000"/>
            <a:headEnd/>
            <a:tailEnd/>
          </a:ln>
          <a:effectLst>
            <a:outerShdw dist="35921" dir="2700000" algn="ctr" rotWithShape="0">
              <a:schemeClr val="tx1"/>
            </a:outerShdw>
          </a:effectLst>
        </p:spPr>
        <p:txBody>
          <a:bodyPr lIns="45720" rIns="45720" anchor="ctr"/>
          <a:lstStyle/>
          <a:p>
            <a:pPr algn="ctr">
              <a:buFont typeface="Arial" charset="0"/>
              <a:buNone/>
            </a:pPr>
            <a:endParaRPr lang="en-GB" sz="1200" b="1" dirty="0">
              <a:latin typeface="Arial" charset="0"/>
            </a:endParaRPr>
          </a:p>
          <a:p>
            <a:pPr algn="ctr">
              <a:buFont typeface="Arial" charset="0"/>
              <a:buNone/>
            </a:pPr>
            <a:r>
              <a:rPr lang="en-GB" sz="1200" b="1" dirty="0" smtClean="0">
                <a:latin typeface="Arial" charset="0"/>
              </a:rPr>
              <a:t>Et</a:t>
            </a:r>
            <a:r>
              <a:rPr lang="hr-HR" sz="1200" b="1" dirty="0" smtClean="0">
                <a:latin typeface="Arial" charset="0"/>
              </a:rPr>
              <a:t>ika </a:t>
            </a:r>
            <a:endParaRPr lang="en-GB" sz="1200" b="1" dirty="0">
              <a:latin typeface="Arial" charset="0"/>
            </a:endParaRPr>
          </a:p>
          <a:p>
            <a:pPr algn="ctr">
              <a:buFont typeface="Arial" charset="0"/>
              <a:buNone/>
            </a:pPr>
            <a:endParaRPr lang="en-GB" sz="1200" b="1" dirty="0">
              <a:latin typeface="Arial" charset="0"/>
            </a:endParaRPr>
          </a:p>
        </p:txBody>
      </p:sp>
      <p:sp>
        <p:nvSpPr>
          <p:cNvPr id="382983" name="Rectangle 7"/>
          <p:cNvSpPr>
            <a:spLocks noChangeArrowheads="1"/>
          </p:cNvSpPr>
          <p:nvPr/>
        </p:nvSpPr>
        <p:spPr bwMode="auto">
          <a:xfrm>
            <a:off x="6516688" y="3352800"/>
            <a:ext cx="1871662" cy="446088"/>
          </a:xfrm>
          <a:prstGeom prst="rect">
            <a:avLst/>
          </a:prstGeom>
          <a:solidFill>
            <a:srgbClr val="CCECFF"/>
          </a:solidFill>
          <a:ln w="9525" algn="ctr">
            <a:solidFill>
              <a:schemeClr val="tx1"/>
            </a:solidFill>
            <a:miter lim="800000"/>
            <a:headEnd/>
            <a:tailEnd/>
          </a:ln>
          <a:effectLst>
            <a:outerShdw dist="35921" dir="2700000" algn="ctr" rotWithShape="0">
              <a:schemeClr val="tx1"/>
            </a:outerShdw>
          </a:effectLst>
        </p:spPr>
        <p:txBody>
          <a:bodyPr lIns="45720" rIns="45720" anchor="ctr"/>
          <a:lstStyle/>
          <a:p>
            <a:pPr algn="ctr">
              <a:buFont typeface="Arial" charset="0"/>
              <a:buNone/>
            </a:pPr>
            <a:r>
              <a:rPr lang="hr-HR" sz="1200" b="1" dirty="0" smtClean="0">
                <a:latin typeface="Arial" charset="0"/>
              </a:rPr>
              <a:t>Trgovina i ekonomija </a:t>
            </a:r>
            <a:endParaRPr lang="en-GB" sz="1200" b="1" dirty="0">
              <a:latin typeface="Arial" charset="0"/>
            </a:endParaRPr>
          </a:p>
        </p:txBody>
      </p:sp>
      <p:sp>
        <p:nvSpPr>
          <p:cNvPr id="382984" name="Rectangle 8"/>
          <p:cNvSpPr>
            <a:spLocks noChangeArrowheads="1"/>
          </p:cNvSpPr>
          <p:nvPr/>
        </p:nvSpPr>
        <p:spPr bwMode="auto">
          <a:xfrm>
            <a:off x="6338888" y="2247900"/>
            <a:ext cx="1871662" cy="446088"/>
          </a:xfrm>
          <a:prstGeom prst="rect">
            <a:avLst/>
          </a:prstGeom>
          <a:solidFill>
            <a:srgbClr val="CCECFF"/>
          </a:solidFill>
          <a:ln w="9525" algn="ctr">
            <a:solidFill>
              <a:schemeClr val="tx1"/>
            </a:solidFill>
            <a:miter lim="800000"/>
            <a:headEnd/>
            <a:tailEnd/>
          </a:ln>
          <a:effectLst>
            <a:outerShdw dist="35921" dir="2700000" algn="ctr" rotWithShape="0">
              <a:schemeClr val="tx1"/>
            </a:outerShdw>
          </a:effectLst>
        </p:spPr>
        <p:txBody>
          <a:bodyPr lIns="45720" rIns="45720" anchor="ctr"/>
          <a:lstStyle/>
          <a:p>
            <a:pPr algn="ctr">
              <a:buFont typeface="Arial" charset="0"/>
              <a:buNone/>
            </a:pPr>
            <a:r>
              <a:rPr lang="en-GB" sz="1200" b="1" dirty="0" err="1" smtClean="0">
                <a:latin typeface="Arial" charset="0"/>
              </a:rPr>
              <a:t>Polit</a:t>
            </a:r>
            <a:r>
              <a:rPr lang="hr-HR" sz="1200" b="1" dirty="0" smtClean="0">
                <a:latin typeface="Arial" charset="0"/>
              </a:rPr>
              <a:t>ika i upravljanje </a:t>
            </a:r>
            <a:endParaRPr lang="en-GB" sz="1200" b="1" dirty="0">
              <a:latin typeface="Arial" charset="0"/>
            </a:endParaRPr>
          </a:p>
        </p:txBody>
      </p:sp>
      <p:sp>
        <p:nvSpPr>
          <p:cNvPr id="382985" name="Rectangle 9"/>
          <p:cNvSpPr>
            <a:spLocks noChangeArrowheads="1"/>
          </p:cNvSpPr>
          <p:nvPr/>
        </p:nvSpPr>
        <p:spPr bwMode="auto">
          <a:xfrm>
            <a:off x="3763963" y="1498600"/>
            <a:ext cx="1871662" cy="446088"/>
          </a:xfrm>
          <a:prstGeom prst="rect">
            <a:avLst/>
          </a:prstGeom>
          <a:solidFill>
            <a:srgbClr val="CCECFF"/>
          </a:solidFill>
          <a:ln w="9525" algn="ctr">
            <a:solidFill>
              <a:schemeClr val="tx1"/>
            </a:solidFill>
            <a:miter lim="800000"/>
            <a:headEnd/>
            <a:tailEnd/>
          </a:ln>
          <a:effectLst>
            <a:outerShdw dist="35921" dir="2700000" algn="ctr" rotWithShape="0">
              <a:schemeClr val="tx1"/>
            </a:outerShdw>
          </a:effectLst>
        </p:spPr>
        <p:txBody>
          <a:bodyPr lIns="45720" rIns="45720" anchor="ctr"/>
          <a:lstStyle/>
          <a:p>
            <a:pPr algn="ctr">
              <a:buFont typeface="Arial" charset="0"/>
              <a:buNone/>
            </a:pPr>
            <a:r>
              <a:rPr lang="en-GB" sz="1200" b="1" dirty="0" err="1" smtClean="0">
                <a:latin typeface="Arial" charset="0"/>
              </a:rPr>
              <a:t>Soci</a:t>
            </a:r>
            <a:r>
              <a:rPr lang="hr-HR" sz="1200" b="1" dirty="0" smtClean="0">
                <a:latin typeface="Arial" charset="0"/>
              </a:rPr>
              <a:t>jalni život </a:t>
            </a:r>
            <a:r>
              <a:rPr lang="en-GB" sz="1200" b="1" dirty="0" smtClean="0">
                <a:latin typeface="Arial" charset="0"/>
              </a:rPr>
              <a:t> </a:t>
            </a:r>
            <a:endParaRPr lang="en-GB" sz="1200" b="1" dirty="0">
              <a:latin typeface="Arial" charset="0"/>
            </a:endParaRPr>
          </a:p>
        </p:txBody>
      </p:sp>
      <p:sp>
        <p:nvSpPr>
          <p:cNvPr id="382986" name="Rectangle 10"/>
          <p:cNvSpPr>
            <a:spLocks noChangeArrowheads="1"/>
          </p:cNvSpPr>
          <p:nvPr/>
        </p:nvSpPr>
        <p:spPr bwMode="auto">
          <a:xfrm>
            <a:off x="1217613" y="2124075"/>
            <a:ext cx="1871662" cy="446088"/>
          </a:xfrm>
          <a:prstGeom prst="rect">
            <a:avLst/>
          </a:prstGeom>
          <a:solidFill>
            <a:srgbClr val="CCECFF"/>
          </a:solidFill>
          <a:ln w="9525" algn="ctr">
            <a:solidFill>
              <a:schemeClr val="tx1"/>
            </a:solidFill>
            <a:miter lim="800000"/>
            <a:headEnd/>
            <a:tailEnd/>
          </a:ln>
          <a:effectLst>
            <a:outerShdw dist="35921" dir="2700000" algn="ctr" rotWithShape="0">
              <a:schemeClr val="tx1"/>
            </a:outerShdw>
          </a:effectLst>
        </p:spPr>
        <p:txBody>
          <a:bodyPr lIns="45720" rIns="45720" anchor="ctr"/>
          <a:lstStyle/>
          <a:p>
            <a:pPr algn="ctr">
              <a:buFont typeface="Arial" charset="0"/>
              <a:buNone/>
            </a:pPr>
            <a:r>
              <a:rPr lang="hr-HR" sz="1200" b="1" dirty="0" smtClean="0">
                <a:latin typeface="Arial" charset="0"/>
              </a:rPr>
              <a:t>Znanje i učenje </a:t>
            </a:r>
            <a:endParaRPr lang="en-GB" sz="1200" b="1" dirty="0">
              <a:latin typeface="Arial" charset="0"/>
            </a:endParaRPr>
          </a:p>
        </p:txBody>
      </p:sp>
      <p:sp>
        <p:nvSpPr>
          <p:cNvPr id="382987" name="Rectangle 11"/>
          <p:cNvSpPr>
            <a:spLocks noChangeArrowheads="1"/>
          </p:cNvSpPr>
          <p:nvPr/>
        </p:nvSpPr>
        <p:spPr bwMode="auto">
          <a:xfrm>
            <a:off x="1030288" y="4556125"/>
            <a:ext cx="1871662" cy="446088"/>
          </a:xfrm>
          <a:prstGeom prst="rect">
            <a:avLst/>
          </a:prstGeom>
          <a:solidFill>
            <a:srgbClr val="CCECFF"/>
          </a:solidFill>
          <a:ln w="9525" algn="ctr">
            <a:solidFill>
              <a:schemeClr val="tx1"/>
            </a:solidFill>
            <a:miter lim="800000"/>
            <a:headEnd/>
            <a:tailEnd/>
          </a:ln>
          <a:effectLst>
            <a:outerShdw dist="35921" dir="2700000" algn="ctr" rotWithShape="0">
              <a:schemeClr val="tx1"/>
            </a:outerShdw>
          </a:effectLst>
        </p:spPr>
        <p:txBody>
          <a:bodyPr lIns="45720" rIns="45720" anchor="ctr"/>
          <a:lstStyle/>
          <a:p>
            <a:pPr algn="ctr">
              <a:buFont typeface="Arial" charset="0"/>
              <a:buNone/>
            </a:pPr>
            <a:r>
              <a:rPr lang="en-GB" sz="1200" b="1" dirty="0" smtClean="0">
                <a:latin typeface="Arial" charset="0"/>
              </a:rPr>
              <a:t>H</a:t>
            </a:r>
            <a:r>
              <a:rPr lang="hr-HR" sz="1200" b="1" dirty="0" smtClean="0">
                <a:latin typeface="Arial" charset="0"/>
              </a:rPr>
              <a:t>igijena </a:t>
            </a:r>
            <a:endParaRPr lang="en-GB" sz="1200" b="1" dirty="0">
              <a:latin typeface="Arial" charset="0"/>
            </a:endParaRPr>
          </a:p>
        </p:txBody>
      </p:sp>
      <p:sp>
        <p:nvSpPr>
          <p:cNvPr id="382988" name="Rectangle 12"/>
          <p:cNvSpPr>
            <a:spLocks noChangeArrowheads="1"/>
          </p:cNvSpPr>
          <p:nvPr/>
        </p:nvSpPr>
        <p:spPr bwMode="auto">
          <a:xfrm>
            <a:off x="3924300" y="5257800"/>
            <a:ext cx="1871663" cy="446088"/>
          </a:xfrm>
          <a:prstGeom prst="rect">
            <a:avLst/>
          </a:prstGeom>
          <a:solidFill>
            <a:srgbClr val="CCECFF"/>
          </a:solidFill>
          <a:ln w="9525" algn="ctr">
            <a:solidFill>
              <a:schemeClr val="tx1"/>
            </a:solidFill>
            <a:miter lim="800000"/>
            <a:headEnd/>
            <a:tailEnd/>
          </a:ln>
          <a:effectLst>
            <a:outerShdw dist="35921" dir="2700000" algn="ctr" rotWithShape="0">
              <a:schemeClr val="tx1"/>
            </a:outerShdw>
          </a:effectLst>
        </p:spPr>
        <p:txBody>
          <a:bodyPr lIns="45720" rIns="45720" anchor="ctr"/>
          <a:lstStyle/>
          <a:p>
            <a:pPr algn="ctr">
              <a:buFont typeface="Arial" charset="0"/>
              <a:buNone/>
            </a:pPr>
            <a:r>
              <a:rPr lang="hr-HR" sz="1200" b="1" dirty="0" smtClean="0">
                <a:latin typeface="Arial" charset="0"/>
              </a:rPr>
              <a:t>Ljudska prava i veze </a:t>
            </a:r>
            <a:endParaRPr lang="en-GB" sz="1200" b="1" dirty="0">
              <a:latin typeface="Arial" charset="0"/>
            </a:endParaRPr>
          </a:p>
        </p:txBody>
      </p:sp>
      <p:sp>
        <p:nvSpPr>
          <p:cNvPr id="383001" name="AutoShape 25"/>
          <p:cNvSpPr>
            <a:spLocks noChangeArrowheads="1"/>
          </p:cNvSpPr>
          <p:nvPr/>
        </p:nvSpPr>
        <p:spPr bwMode="auto">
          <a:xfrm>
            <a:off x="3197225" y="2205038"/>
            <a:ext cx="2955925" cy="2705100"/>
          </a:xfrm>
          <a:prstGeom prst="sun">
            <a:avLst>
              <a:gd name="adj" fmla="val 25000"/>
            </a:avLst>
          </a:prstGeom>
          <a:solidFill>
            <a:srgbClr val="009999"/>
          </a:solidFill>
          <a:ln w="9525" algn="ctr">
            <a:noFill/>
            <a:miter lim="800000"/>
            <a:headEnd/>
            <a:tailEnd/>
          </a:ln>
          <a:effectLst/>
        </p:spPr>
        <p:txBody>
          <a:bodyPr wrap="none" anchor="ctr"/>
          <a:lstStyle/>
          <a:p>
            <a:pPr algn="ctr" eaLnBrk="0" hangingPunct="0"/>
            <a:endParaRPr lang="sr-Latn-CS" sz="1800" b="1">
              <a:solidFill>
                <a:schemeClr val="bg1"/>
              </a:solidFill>
              <a:latin typeface="Arial"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82985"/>
                                        </p:tgtEl>
                                        <p:attrNameLst>
                                          <p:attrName>style.visibility</p:attrName>
                                        </p:attrNameLst>
                                      </p:cBhvr>
                                      <p:to>
                                        <p:strVal val="visible"/>
                                      </p:to>
                                    </p:set>
                                  </p:childTnLst>
                                </p:cTn>
                              </p:par>
                            </p:childTnLst>
                          </p:cTn>
                        </p:par>
                        <p:par>
                          <p:cTn id="7" fill="hold">
                            <p:stCondLst>
                              <p:cond delay="0"/>
                            </p:stCondLst>
                            <p:childTnLst>
                              <p:par>
                                <p:cTn id="8" presetID="53" presetClass="entr" presetSubtype="0" fill="hold" grpId="0" nodeType="afterEffect">
                                  <p:stCondLst>
                                    <p:cond delay="0"/>
                                  </p:stCondLst>
                                  <p:childTnLst>
                                    <p:set>
                                      <p:cBhvr>
                                        <p:cTn id="9" dur="1" fill="hold">
                                          <p:stCondLst>
                                            <p:cond delay="0"/>
                                          </p:stCondLst>
                                        </p:cTn>
                                        <p:tgtEl>
                                          <p:spTgt spid="382984"/>
                                        </p:tgtEl>
                                        <p:attrNameLst>
                                          <p:attrName>style.visibility</p:attrName>
                                        </p:attrNameLst>
                                      </p:cBhvr>
                                      <p:to>
                                        <p:strVal val="visible"/>
                                      </p:to>
                                    </p:set>
                                    <p:anim calcmode="lin" valueType="num">
                                      <p:cBhvr>
                                        <p:cTn id="10" dur="500" fill="hold"/>
                                        <p:tgtEl>
                                          <p:spTgt spid="382984"/>
                                        </p:tgtEl>
                                        <p:attrNameLst>
                                          <p:attrName>ppt_w</p:attrName>
                                        </p:attrNameLst>
                                      </p:cBhvr>
                                      <p:tavLst>
                                        <p:tav tm="0">
                                          <p:val>
                                            <p:fltVal val="0"/>
                                          </p:val>
                                        </p:tav>
                                        <p:tav tm="100000">
                                          <p:val>
                                            <p:strVal val="#ppt_w"/>
                                          </p:val>
                                        </p:tav>
                                      </p:tavLst>
                                    </p:anim>
                                    <p:anim calcmode="lin" valueType="num">
                                      <p:cBhvr>
                                        <p:cTn id="11" dur="500" fill="hold"/>
                                        <p:tgtEl>
                                          <p:spTgt spid="382984"/>
                                        </p:tgtEl>
                                        <p:attrNameLst>
                                          <p:attrName>ppt_h</p:attrName>
                                        </p:attrNameLst>
                                      </p:cBhvr>
                                      <p:tavLst>
                                        <p:tav tm="0">
                                          <p:val>
                                            <p:fltVal val="0"/>
                                          </p:val>
                                        </p:tav>
                                        <p:tav tm="100000">
                                          <p:val>
                                            <p:strVal val="#ppt_h"/>
                                          </p:val>
                                        </p:tav>
                                      </p:tavLst>
                                    </p:anim>
                                    <p:animEffect transition="in" filter="fade">
                                      <p:cBhvr>
                                        <p:cTn id="12" dur="500"/>
                                        <p:tgtEl>
                                          <p:spTgt spid="382984"/>
                                        </p:tgtEl>
                                      </p:cBhvr>
                                    </p:animEffect>
                                  </p:childTnLst>
                                </p:cTn>
                              </p:par>
                            </p:childTnLst>
                          </p:cTn>
                        </p:par>
                        <p:par>
                          <p:cTn id="13" fill="hold">
                            <p:stCondLst>
                              <p:cond delay="500"/>
                            </p:stCondLst>
                            <p:childTnLst>
                              <p:par>
                                <p:cTn id="14" presetID="53" presetClass="entr" presetSubtype="0" fill="hold" grpId="1" nodeType="afterEffect">
                                  <p:stCondLst>
                                    <p:cond delay="0"/>
                                  </p:stCondLst>
                                  <p:childTnLst>
                                    <p:set>
                                      <p:cBhvr>
                                        <p:cTn id="15" dur="1" fill="hold">
                                          <p:stCondLst>
                                            <p:cond delay="0"/>
                                          </p:stCondLst>
                                        </p:cTn>
                                        <p:tgtEl>
                                          <p:spTgt spid="382983"/>
                                        </p:tgtEl>
                                        <p:attrNameLst>
                                          <p:attrName>style.visibility</p:attrName>
                                        </p:attrNameLst>
                                      </p:cBhvr>
                                      <p:to>
                                        <p:strVal val="visible"/>
                                      </p:to>
                                    </p:set>
                                    <p:anim calcmode="lin" valueType="num">
                                      <p:cBhvr>
                                        <p:cTn id="16" dur="500" fill="hold"/>
                                        <p:tgtEl>
                                          <p:spTgt spid="382983"/>
                                        </p:tgtEl>
                                        <p:attrNameLst>
                                          <p:attrName>ppt_w</p:attrName>
                                        </p:attrNameLst>
                                      </p:cBhvr>
                                      <p:tavLst>
                                        <p:tav tm="0">
                                          <p:val>
                                            <p:fltVal val="0"/>
                                          </p:val>
                                        </p:tav>
                                        <p:tav tm="100000">
                                          <p:val>
                                            <p:strVal val="#ppt_w"/>
                                          </p:val>
                                        </p:tav>
                                      </p:tavLst>
                                    </p:anim>
                                    <p:anim calcmode="lin" valueType="num">
                                      <p:cBhvr>
                                        <p:cTn id="17" dur="500" fill="hold"/>
                                        <p:tgtEl>
                                          <p:spTgt spid="382983"/>
                                        </p:tgtEl>
                                        <p:attrNameLst>
                                          <p:attrName>ppt_h</p:attrName>
                                        </p:attrNameLst>
                                      </p:cBhvr>
                                      <p:tavLst>
                                        <p:tav tm="0">
                                          <p:val>
                                            <p:fltVal val="0"/>
                                          </p:val>
                                        </p:tav>
                                        <p:tav tm="100000">
                                          <p:val>
                                            <p:strVal val="#ppt_h"/>
                                          </p:val>
                                        </p:tav>
                                      </p:tavLst>
                                    </p:anim>
                                    <p:animEffect transition="in" filter="fade">
                                      <p:cBhvr>
                                        <p:cTn id="18" dur="500"/>
                                        <p:tgtEl>
                                          <p:spTgt spid="382983"/>
                                        </p:tgtEl>
                                      </p:cBhvr>
                                    </p:animEffect>
                                  </p:childTnLst>
                                </p:cTn>
                              </p:par>
                            </p:childTnLst>
                          </p:cTn>
                        </p:par>
                        <p:par>
                          <p:cTn id="19" fill="hold">
                            <p:stCondLst>
                              <p:cond delay="1000"/>
                            </p:stCondLst>
                            <p:childTnLst>
                              <p:par>
                                <p:cTn id="20" presetID="53" presetClass="entr" presetSubtype="0" fill="hold" grpId="1" nodeType="afterEffect">
                                  <p:stCondLst>
                                    <p:cond delay="0"/>
                                  </p:stCondLst>
                                  <p:childTnLst>
                                    <p:set>
                                      <p:cBhvr>
                                        <p:cTn id="21" dur="1" fill="hold">
                                          <p:stCondLst>
                                            <p:cond delay="0"/>
                                          </p:stCondLst>
                                        </p:cTn>
                                        <p:tgtEl>
                                          <p:spTgt spid="382981"/>
                                        </p:tgtEl>
                                        <p:attrNameLst>
                                          <p:attrName>style.visibility</p:attrName>
                                        </p:attrNameLst>
                                      </p:cBhvr>
                                      <p:to>
                                        <p:strVal val="visible"/>
                                      </p:to>
                                    </p:set>
                                    <p:anim calcmode="lin" valueType="num">
                                      <p:cBhvr>
                                        <p:cTn id="22" dur="500" fill="hold"/>
                                        <p:tgtEl>
                                          <p:spTgt spid="382981"/>
                                        </p:tgtEl>
                                        <p:attrNameLst>
                                          <p:attrName>ppt_w</p:attrName>
                                        </p:attrNameLst>
                                      </p:cBhvr>
                                      <p:tavLst>
                                        <p:tav tm="0">
                                          <p:val>
                                            <p:fltVal val="0"/>
                                          </p:val>
                                        </p:tav>
                                        <p:tav tm="100000">
                                          <p:val>
                                            <p:strVal val="#ppt_w"/>
                                          </p:val>
                                        </p:tav>
                                      </p:tavLst>
                                    </p:anim>
                                    <p:anim calcmode="lin" valueType="num">
                                      <p:cBhvr>
                                        <p:cTn id="23" dur="500" fill="hold"/>
                                        <p:tgtEl>
                                          <p:spTgt spid="382981"/>
                                        </p:tgtEl>
                                        <p:attrNameLst>
                                          <p:attrName>ppt_h</p:attrName>
                                        </p:attrNameLst>
                                      </p:cBhvr>
                                      <p:tavLst>
                                        <p:tav tm="0">
                                          <p:val>
                                            <p:fltVal val="0"/>
                                          </p:val>
                                        </p:tav>
                                        <p:tav tm="100000">
                                          <p:val>
                                            <p:strVal val="#ppt_h"/>
                                          </p:val>
                                        </p:tav>
                                      </p:tavLst>
                                    </p:anim>
                                    <p:animEffect transition="in" filter="fade">
                                      <p:cBhvr>
                                        <p:cTn id="24" dur="500"/>
                                        <p:tgtEl>
                                          <p:spTgt spid="382981"/>
                                        </p:tgtEl>
                                      </p:cBhvr>
                                    </p:animEffect>
                                  </p:childTnLst>
                                </p:cTn>
                              </p:par>
                            </p:childTnLst>
                          </p:cTn>
                        </p:par>
                        <p:par>
                          <p:cTn id="25" fill="hold">
                            <p:stCondLst>
                              <p:cond delay="1500"/>
                            </p:stCondLst>
                            <p:childTnLst>
                              <p:par>
                                <p:cTn id="26" presetID="53" presetClass="entr" presetSubtype="0" fill="hold" grpId="0" nodeType="afterEffect">
                                  <p:stCondLst>
                                    <p:cond delay="0"/>
                                  </p:stCondLst>
                                  <p:childTnLst>
                                    <p:set>
                                      <p:cBhvr>
                                        <p:cTn id="27" dur="1" fill="hold">
                                          <p:stCondLst>
                                            <p:cond delay="0"/>
                                          </p:stCondLst>
                                        </p:cTn>
                                        <p:tgtEl>
                                          <p:spTgt spid="382988"/>
                                        </p:tgtEl>
                                        <p:attrNameLst>
                                          <p:attrName>style.visibility</p:attrName>
                                        </p:attrNameLst>
                                      </p:cBhvr>
                                      <p:to>
                                        <p:strVal val="visible"/>
                                      </p:to>
                                    </p:set>
                                    <p:anim calcmode="lin" valueType="num">
                                      <p:cBhvr>
                                        <p:cTn id="28" dur="500" fill="hold"/>
                                        <p:tgtEl>
                                          <p:spTgt spid="382988"/>
                                        </p:tgtEl>
                                        <p:attrNameLst>
                                          <p:attrName>ppt_w</p:attrName>
                                        </p:attrNameLst>
                                      </p:cBhvr>
                                      <p:tavLst>
                                        <p:tav tm="0">
                                          <p:val>
                                            <p:fltVal val="0"/>
                                          </p:val>
                                        </p:tav>
                                        <p:tav tm="100000">
                                          <p:val>
                                            <p:strVal val="#ppt_w"/>
                                          </p:val>
                                        </p:tav>
                                      </p:tavLst>
                                    </p:anim>
                                    <p:anim calcmode="lin" valueType="num">
                                      <p:cBhvr>
                                        <p:cTn id="29" dur="500" fill="hold"/>
                                        <p:tgtEl>
                                          <p:spTgt spid="382988"/>
                                        </p:tgtEl>
                                        <p:attrNameLst>
                                          <p:attrName>ppt_h</p:attrName>
                                        </p:attrNameLst>
                                      </p:cBhvr>
                                      <p:tavLst>
                                        <p:tav tm="0">
                                          <p:val>
                                            <p:fltVal val="0"/>
                                          </p:val>
                                        </p:tav>
                                        <p:tav tm="100000">
                                          <p:val>
                                            <p:strVal val="#ppt_h"/>
                                          </p:val>
                                        </p:tav>
                                      </p:tavLst>
                                    </p:anim>
                                    <p:animEffect transition="in" filter="fade">
                                      <p:cBhvr>
                                        <p:cTn id="30" dur="500"/>
                                        <p:tgtEl>
                                          <p:spTgt spid="382988"/>
                                        </p:tgtEl>
                                      </p:cBhvr>
                                    </p:animEffect>
                                  </p:childTnLst>
                                </p:cTn>
                              </p:par>
                            </p:childTnLst>
                          </p:cTn>
                        </p:par>
                        <p:par>
                          <p:cTn id="31" fill="hold">
                            <p:stCondLst>
                              <p:cond delay="2000"/>
                            </p:stCondLst>
                            <p:childTnLst>
                              <p:par>
                                <p:cTn id="32" presetID="53" presetClass="entr" presetSubtype="0" fill="hold" grpId="0" nodeType="afterEffect">
                                  <p:stCondLst>
                                    <p:cond delay="0"/>
                                  </p:stCondLst>
                                  <p:childTnLst>
                                    <p:set>
                                      <p:cBhvr>
                                        <p:cTn id="33" dur="1" fill="hold">
                                          <p:stCondLst>
                                            <p:cond delay="0"/>
                                          </p:stCondLst>
                                        </p:cTn>
                                        <p:tgtEl>
                                          <p:spTgt spid="382987"/>
                                        </p:tgtEl>
                                        <p:attrNameLst>
                                          <p:attrName>style.visibility</p:attrName>
                                        </p:attrNameLst>
                                      </p:cBhvr>
                                      <p:to>
                                        <p:strVal val="visible"/>
                                      </p:to>
                                    </p:set>
                                    <p:anim calcmode="lin" valueType="num">
                                      <p:cBhvr>
                                        <p:cTn id="34" dur="500" fill="hold"/>
                                        <p:tgtEl>
                                          <p:spTgt spid="382987"/>
                                        </p:tgtEl>
                                        <p:attrNameLst>
                                          <p:attrName>ppt_w</p:attrName>
                                        </p:attrNameLst>
                                      </p:cBhvr>
                                      <p:tavLst>
                                        <p:tav tm="0">
                                          <p:val>
                                            <p:fltVal val="0"/>
                                          </p:val>
                                        </p:tav>
                                        <p:tav tm="100000">
                                          <p:val>
                                            <p:strVal val="#ppt_w"/>
                                          </p:val>
                                        </p:tav>
                                      </p:tavLst>
                                    </p:anim>
                                    <p:anim calcmode="lin" valueType="num">
                                      <p:cBhvr>
                                        <p:cTn id="35" dur="500" fill="hold"/>
                                        <p:tgtEl>
                                          <p:spTgt spid="382987"/>
                                        </p:tgtEl>
                                        <p:attrNameLst>
                                          <p:attrName>ppt_h</p:attrName>
                                        </p:attrNameLst>
                                      </p:cBhvr>
                                      <p:tavLst>
                                        <p:tav tm="0">
                                          <p:val>
                                            <p:fltVal val="0"/>
                                          </p:val>
                                        </p:tav>
                                        <p:tav tm="100000">
                                          <p:val>
                                            <p:strVal val="#ppt_h"/>
                                          </p:val>
                                        </p:tav>
                                      </p:tavLst>
                                    </p:anim>
                                    <p:animEffect transition="in" filter="fade">
                                      <p:cBhvr>
                                        <p:cTn id="36" dur="500"/>
                                        <p:tgtEl>
                                          <p:spTgt spid="382987"/>
                                        </p:tgtEl>
                                      </p:cBhvr>
                                    </p:animEffect>
                                  </p:childTnLst>
                                </p:cTn>
                              </p:par>
                            </p:childTnLst>
                          </p:cTn>
                        </p:par>
                        <p:par>
                          <p:cTn id="37" fill="hold">
                            <p:stCondLst>
                              <p:cond delay="2500"/>
                            </p:stCondLst>
                            <p:childTnLst>
                              <p:par>
                                <p:cTn id="38" presetID="53" presetClass="entr" presetSubtype="0" fill="hold" grpId="0" nodeType="afterEffect">
                                  <p:stCondLst>
                                    <p:cond delay="0"/>
                                  </p:stCondLst>
                                  <p:childTnLst>
                                    <p:set>
                                      <p:cBhvr>
                                        <p:cTn id="39" dur="1" fill="hold">
                                          <p:stCondLst>
                                            <p:cond delay="0"/>
                                          </p:stCondLst>
                                        </p:cTn>
                                        <p:tgtEl>
                                          <p:spTgt spid="382982"/>
                                        </p:tgtEl>
                                        <p:attrNameLst>
                                          <p:attrName>style.visibility</p:attrName>
                                        </p:attrNameLst>
                                      </p:cBhvr>
                                      <p:to>
                                        <p:strVal val="visible"/>
                                      </p:to>
                                    </p:set>
                                    <p:anim calcmode="lin" valueType="num">
                                      <p:cBhvr>
                                        <p:cTn id="40" dur="500" fill="hold"/>
                                        <p:tgtEl>
                                          <p:spTgt spid="382982"/>
                                        </p:tgtEl>
                                        <p:attrNameLst>
                                          <p:attrName>ppt_w</p:attrName>
                                        </p:attrNameLst>
                                      </p:cBhvr>
                                      <p:tavLst>
                                        <p:tav tm="0">
                                          <p:val>
                                            <p:fltVal val="0"/>
                                          </p:val>
                                        </p:tav>
                                        <p:tav tm="100000">
                                          <p:val>
                                            <p:strVal val="#ppt_w"/>
                                          </p:val>
                                        </p:tav>
                                      </p:tavLst>
                                    </p:anim>
                                    <p:anim calcmode="lin" valueType="num">
                                      <p:cBhvr>
                                        <p:cTn id="41" dur="500" fill="hold"/>
                                        <p:tgtEl>
                                          <p:spTgt spid="382982"/>
                                        </p:tgtEl>
                                        <p:attrNameLst>
                                          <p:attrName>ppt_h</p:attrName>
                                        </p:attrNameLst>
                                      </p:cBhvr>
                                      <p:tavLst>
                                        <p:tav tm="0">
                                          <p:val>
                                            <p:fltVal val="0"/>
                                          </p:val>
                                        </p:tav>
                                        <p:tav tm="100000">
                                          <p:val>
                                            <p:strVal val="#ppt_h"/>
                                          </p:val>
                                        </p:tav>
                                      </p:tavLst>
                                    </p:anim>
                                    <p:animEffect transition="in" filter="fade">
                                      <p:cBhvr>
                                        <p:cTn id="42" dur="500"/>
                                        <p:tgtEl>
                                          <p:spTgt spid="382982"/>
                                        </p:tgtEl>
                                      </p:cBhvr>
                                    </p:animEffect>
                                  </p:childTnLst>
                                </p:cTn>
                              </p:par>
                            </p:childTnLst>
                          </p:cTn>
                        </p:par>
                        <p:par>
                          <p:cTn id="43" fill="hold">
                            <p:stCondLst>
                              <p:cond delay="3000"/>
                            </p:stCondLst>
                            <p:childTnLst>
                              <p:par>
                                <p:cTn id="44" presetID="53" presetClass="entr" presetSubtype="0" fill="hold" grpId="0" nodeType="afterEffect">
                                  <p:stCondLst>
                                    <p:cond delay="0"/>
                                  </p:stCondLst>
                                  <p:childTnLst>
                                    <p:set>
                                      <p:cBhvr>
                                        <p:cTn id="45" dur="1" fill="hold">
                                          <p:stCondLst>
                                            <p:cond delay="0"/>
                                          </p:stCondLst>
                                        </p:cTn>
                                        <p:tgtEl>
                                          <p:spTgt spid="382986"/>
                                        </p:tgtEl>
                                        <p:attrNameLst>
                                          <p:attrName>style.visibility</p:attrName>
                                        </p:attrNameLst>
                                      </p:cBhvr>
                                      <p:to>
                                        <p:strVal val="visible"/>
                                      </p:to>
                                    </p:set>
                                    <p:anim calcmode="lin" valueType="num">
                                      <p:cBhvr>
                                        <p:cTn id="46" dur="500" fill="hold"/>
                                        <p:tgtEl>
                                          <p:spTgt spid="382986"/>
                                        </p:tgtEl>
                                        <p:attrNameLst>
                                          <p:attrName>ppt_w</p:attrName>
                                        </p:attrNameLst>
                                      </p:cBhvr>
                                      <p:tavLst>
                                        <p:tav tm="0">
                                          <p:val>
                                            <p:fltVal val="0"/>
                                          </p:val>
                                        </p:tav>
                                        <p:tav tm="100000">
                                          <p:val>
                                            <p:strVal val="#ppt_w"/>
                                          </p:val>
                                        </p:tav>
                                      </p:tavLst>
                                    </p:anim>
                                    <p:anim calcmode="lin" valueType="num">
                                      <p:cBhvr>
                                        <p:cTn id="47" dur="500" fill="hold"/>
                                        <p:tgtEl>
                                          <p:spTgt spid="382986"/>
                                        </p:tgtEl>
                                        <p:attrNameLst>
                                          <p:attrName>ppt_h</p:attrName>
                                        </p:attrNameLst>
                                      </p:cBhvr>
                                      <p:tavLst>
                                        <p:tav tm="0">
                                          <p:val>
                                            <p:fltVal val="0"/>
                                          </p:val>
                                        </p:tav>
                                        <p:tav tm="100000">
                                          <p:val>
                                            <p:strVal val="#ppt_h"/>
                                          </p:val>
                                        </p:tav>
                                      </p:tavLst>
                                    </p:anim>
                                    <p:animEffect transition="in" filter="fade">
                                      <p:cBhvr>
                                        <p:cTn id="48" dur="500"/>
                                        <p:tgtEl>
                                          <p:spTgt spid="3829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2981" grpId="1" animBg="1"/>
      <p:bldP spid="382982" grpId="0" animBg="1"/>
      <p:bldP spid="382983" grpId="1" animBg="1"/>
      <p:bldP spid="382984" grpId="0" animBg="1"/>
      <p:bldP spid="382985" grpId="0" animBg="1"/>
      <p:bldP spid="382986" grpId="0" animBg="1"/>
      <p:bldP spid="382987" grpId="0" animBg="1"/>
      <p:bldP spid="38298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title"/>
          </p:nvPr>
        </p:nvSpPr>
        <p:spPr/>
        <p:txBody>
          <a:bodyPr/>
          <a:lstStyle/>
          <a:p>
            <a:r>
              <a:rPr lang="hr-HR" dirty="0" smtClean="0">
                <a:solidFill>
                  <a:schemeClr val="accent2"/>
                </a:solidFill>
              </a:rPr>
              <a:t>Velika promjena. Prijatelj opisuje; </a:t>
            </a:r>
            <a:endParaRPr lang="en-US" dirty="0"/>
          </a:p>
        </p:txBody>
      </p:sp>
      <p:sp>
        <p:nvSpPr>
          <p:cNvPr id="409603" name="Rectangle 3"/>
          <p:cNvSpPr>
            <a:spLocks noGrp="1" noChangeArrowheads="1"/>
          </p:cNvSpPr>
          <p:nvPr>
            <p:ph type="body" idx="1"/>
          </p:nvPr>
        </p:nvSpPr>
        <p:spPr>
          <a:xfrm>
            <a:off x="179388" y="1773238"/>
            <a:ext cx="8785225" cy="768350"/>
          </a:xfrm>
        </p:spPr>
        <p:txBody>
          <a:bodyPr/>
          <a:lstStyle/>
          <a:p>
            <a:pPr>
              <a:buFontTx/>
              <a:buNone/>
            </a:pPr>
            <a:r>
              <a:rPr lang="hr-HR" sz="1800" b="1" dirty="0" smtClean="0">
                <a:solidFill>
                  <a:srgbClr val="333300"/>
                </a:solidFill>
              </a:rPr>
              <a:t>Džafer r.a., pratilac Muhammeda a.s., na dvoru kršćanskog kralja u Abesiniji: </a:t>
            </a:r>
            <a:endParaRPr lang="en-US" sz="1800" b="1" dirty="0">
              <a:solidFill>
                <a:srgbClr val="333300"/>
              </a:solidFill>
            </a:endParaRPr>
          </a:p>
          <a:p>
            <a:pPr>
              <a:buFontTx/>
              <a:buNone/>
            </a:pPr>
            <a:endParaRPr lang="en-US" sz="1800" dirty="0">
              <a:solidFill>
                <a:srgbClr val="FF9900"/>
              </a:solidFill>
            </a:endParaRPr>
          </a:p>
        </p:txBody>
      </p:sp>
      <p:sp>
        <p:nvSpPr>
          <p:cNvPr id="409604" name="Rectangle 4"/>
          <p:cNvSpPr>
            <a:spLocks noChangeArrowheads="1"/>
          </p:cNvSpPr>
          <p:nvPr/>
        </p:nvSpPr>
        <p:spPr bwMode="auto">
          <a:xfrm>
            <a:off x="4572000" y="3068638"/>
            <a:ext cx="3816350" cy="3111621"/>
          </a:xfrm>
          <a:prstGeom prst="rect">
            <a:avLst/>
          </a:prstGeom>
          <a:noFill/>
          <a:ln w="9525">
            <a:noFill/>
            <a:miter lim="800000"/>
            <a:headEnd/>
            <a:tailEnd/>
          </a:ln>
          <a:effectLst/>
        </p:spPr>
        <p:txBody>
          <a:bodyPr>
            <a:spAutoFit/>
          </a:bodyPr>
          <a:lstStyle/>
          <a:p>
            <a:pPr>
              <a:lnSpc>
                <a:spcPct val="110000"/>
              </a:lnSpc>
              <a:spcBef>
                <a:spcPct val="40000"/>
              </a:spcBef>
            </a:pPr>
            <a:r>
              <a:rPr lang="en-US" sz="1800" b="1" dirty="0" smtClean="0">
                <a:solidFill>
                  <a:srgbClr val="FF0000"/>
                </a:solidFill>
                <a:latin typeface="Arial" charset="0"/>
              </a:rPr>
              <a:t>“</a:t>
            </a:r>
            <a:r>
              <a:rPr lang="hr-HR" sz="1800" b="1" dirty="0" smtClean="0">
                <a:solidFill>
                  <a:srgbClr val="FF3300"/>
                </a:solidFill>
                <a:latin typeface="Arial" charset="0"/>
              </a:rPr>
              <a:t>Pozvao nas je da se klanjamo samo Bogu. Zapovijedio nam je da govorimo samo istinu, da poštujemo naša obećanja, da budemo korisni susjedima, da prestanemo činiti zabranjena djela, da se klonimo krvoprolića, da izbjegnemo lažna svjedočenja...</a:t>
            </a:r>
            <a:r>
              <a:rPr lang="en-US" sz="1800" b="1" dirty="0" smtClean="0">
                <a:solidFill>
                  <a:srgbClr val="FF3300"/>
                </a:solidFill>
                <a:latin typeface="Arial" charset="0"/>
              </a:rPr>
              <a:t>”</a:t>
            </a:r>
            <a:endParaRPr lang="en-US" sz="1800" b="1" dirty="0">
              <a:solidFill>
                <a:srgbClr val="FF3300"/>
              </a:solidFill>
              <a:latin typeface="Arial" charset="0"/>
            </a:endParaRPr>
          </a:p>
          <a:p>
            <a:pPr lvl="1" algn="ctr"/>
            <a:endParaRPr lang="en-ZA" sz="1800" b="1" dirty="0">
              <a:solidFill>
                <a:srgbClr val="FF0000"/>
              </a:solidFill>
              <a:latin typeface="Arial" charset="0"/>
            </a:endParaRPr>
          </a:p>
        </p:txBody>
      </p:sp>
      <p:sp>
        <p:nvSpPr>
          <p:cNvPr id="409605" name="Rectangle 5"/>
          <p:cNvSpPr>
            <a:spLocks noChangeArrowheads="1"/>
          </p:cNvSpPr>
          <p:nvPr/>
        </p:nvSpPr>
        <p:spPr bwMode="auto">
          <a:xfrm>
            <a:off x="323850" y="2708275"/>
            <a:ext cx="3816350" cy="2945422"/>
          </a:xfrm>
          <a:prstGeom prst="rect">
            <a:avLst/>
          </a:prstGeom>
          <a:noFill/>
          <a:ln w="9525">
            <a:noFill/>
            <a:miter lim="800000"/>
            <a:headEnd/>
            <a:tailEnd/>
          </a:ln>
          <a:effectLst/>
        </p:spPr>
        <p:txBody>
          <a:bodyPr>
            <a:spAutoFit/>
          </a:bodyPr>
          <a:lstStyle/>
          <a:p>
            <a:pPr>
              <a:lnSpc>
                <a:spcPct val="110000"/>
              </a:lnSpc>
              <a:spcBef>
                <a:spcPct val="40000"/>
              </a:spcBef>
            </a:pPr>
            <a:r>
              <a:rPr lang="en-US" sz="1800" dirty="0" smtClean="0">
                <a:solidFill>
                  <a:schemeClr val="accent2"/>
                </a:solidFill>
                <a:latin typeface="Arial" charset="0"/>
              </a:rPr>
              <a:t>“</a:t>
            </a:r>
            <a:r>
              <a:rPr lang="hr-HR" sz="1800" dirty="0" smtClean="0">
                <a:solidFill>
                  <a:schemeClr val="accent2"/>
                </a:solidFill>
                <a:latin typeface="Arial" charset="0"/>
              </a:rPr>
              <a:t>Vaše Veličanstvo! Bili smo neznani ljudi, poštovali smo idole, jeli strvinu, ogovarali ljude, borili se sa braćom, jači su dominirali nad slabijima, dok se usred nas nije pojavio čovjek čije plemstvo i </a:t>
            </a:r>
            <a:r>
              <a:rPr lang="hr-HR" sz="1800" dirty="0" smtClean="0">
                <a:solidFill>
                  <a:schemeClr val="accent2"/>
                </a:solidFill>
                <a:latin typeface="Arial" charset="0"/>
              </a:rPr>
              <a:t>pouzdanost </a:t>
            </a:r>
            <a:r>
              <a:rPr lang="hr-HR" sz="1800" dirty="0" smtClean="0">
                <a:solidFill>
                  <a:schemeClr val="accent2"/>
                </a:solidFill>
                <a:latin typeface="Arial" charset="0"/>
              </a:rPr>
              <a:t>već svi dobro poznaju...</a:t>
            </a:r>
            <a:r>
              <a:rPr lang="en-US" sz="1800" dirty="0" smtClean="0">
                <a:solidFill>
                  <a:schemeClr val="accent2"/>
                </a:solidFill>
                <a:latin typeface="Arial" charset="0"/>
              </a:rPr>
              <a:t>”</a:t>
            </a:r>
            <a:endParaRPr lang="en-US" sz="1800" dirty="0">
              <a:solidFill>
                <a:schemeClr val="accent2"/>
              </a:solidFill>
              <a:latin typeface="Arial" charset="0"/>
            </a:endParaRPr>
          </a:p>
          <a:p>
            <a:pPr>
              <a:lnSpc>
                <a:spcPct val="110000"/>
              </a:lnSpc>
              <a:spcBef>
                <a:spcPct val="40000"/>
              </a:spcBef>
            </a:pPr>
            <a:endParaRPr lang="en-ZA" sz="1800" dirty="0">
              <a:solidFill>
                <a:schemeClr val="accent2"/>
              </a:solidFill>
              <a:latin typeface="Arial"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409605"/>
                                        </p:tgtEl>
                                        <p:attrNameLst>
                                          <p:attrName>style.visibility</p:attrName>
                                        </p:attrNameLst>
                                      </p:cBhvr>
                                      <p:to>
                                        <p:strVal val="visible"/>
                                      </p:to>
                                    </p:set>
                                    <p:animEffect transition="in" filter="slide(fromLeft)">
                                      <p:cBhvr>
                                        <p:cTn id="7" dur="500"/>
                                        <p:tgtEl>
                                          <p:spTgt spid="409605"/>
                                        </p:tgtEl>
                                      </p:cBhvr>
                                    </p:animEffect>
                                  </p:childTnLst>
                                </p:cTn>
                              </p:par>
                            </p:childTnLst>
                          </p:cTn>
                        </p:par>
                        <p:par>
                          <p:cTn id="8" fill="hold">
                            <p:stCondLst>
                              <p:cond delay="500"/>
                            </p:stCondLst>
                            <p:childTnLst>
                              <p:par>
                                <p:cTn id="9" presetID="12" presetClass="entr" presetSubtype="2" fill="hold" grpId="1" nodeType="afterEffect">
                                  <p:stCondLst>
                                    <p:cond delay="0"/>
                                  </p:stCondLst>
                                  <p:childTnLst>
                                    <p:set>
                                      <p:cBhvr>
                                        <p:cTn id="10" dur="1" fill="hold">
                                          <p:stCondLst>
                                            <p:cond delay="0"/>
                                          </p:stCondLst>
                                        </p:cTn>
                                        <p:tgtEl>
                                          <p:spTgt spid="409604"/>
                                        </p:tgtEl>
                                        <p:attrNameLst>
                                          <p:attrName>style.visibility</p:attrName>
                                        </p:attrNameLst>
                                      </p:cBhvr>
                                      <p:to>
                                        <p:strVal val="visible"/>
                                      </p:to>
                                    </p:set>
                                    <p:animEffect transition="in" filter="slide(fromRight)">
                                      <p:cBhvr>
                                        <p:cTn id="11" dur="500"/>
                                        <p:tgtEl>
                                          <p:spTgt spid="4096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04" grpId="1"/>
      <p:bldP spid="40960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53" name="Puzzle3"/>
          <p:cNvSpPr>
            <a:spLocks noEditPoints="1" noChangeArrowheads="1"/>
          </p:cNvSpPr>
          <p:nvPr/>
        </p:nvSpPr>
        <p:spPr bwMode="auto">
          <a:xfrm>
            <a:off x="4378325" y="1174750"/>
            <a:ext cx="1993900" cy="2398713"/>
          </a:xfrm>
          <a:custGeom>
            <a:avLst/>
            <a:gdLst>
              <a:gd name="T0" fmla="*/ 10391 w 21600"/>
              <a:gd name="T1" fmla="*/ 15806 h 21600"/>
              <a:gd name="T2" fmla="*/ 20551 w 21600"/>
              <a:gd name="T3" fmla="*/ 21088 h 21600"/>
              <a:gd name="T4" fmla="*/ 13180 w 21600"/>
              <a:gd name="T5" fmla="*/ 13801 h 21600"/>
              <a:gd name="T6" fmla="*/ 20551 w 21600"/>
              <a:gd name="T7" fmla="*/ 7025 h 21600"/>
              <a:gd name="T8" fmla="*/ 10500 w 21600"/>
              <a:gd name="T9" fmla="*/ 52 h 21600"/>
              <a:gd name="T10" fmla="*/ 692 w 21600"/>
              <a:gd name="T11" fmla="*/ 6802 h 21600"/>
              <a:gd name="T12" fmla="*/ 8064 w 21600"/>
              <a:gd name="T13" fmla="*/ 13526 h 21600"/>
              <a:gd name="T14" fmla="*/ 692 w 21600"/>
              <a:gd name="T15" fmla="*/ 21088 h 21600"/>
              <a:gd name="T16" fmla="*/ 2273 w 21600"/>
              <a:gd name="T17" fmla="*/ 7719 h 21600"/>
              <a:gd name="T18" fmla="*/ 19149 w 21600"/>
              <a:gd name="T19" fmla="*/ 202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009999"/>
          </a:solidFill>
          <a:ln w="9525" algn="ctr">
            <a:noFill/>
            <a:miter lim="800000"/>
            <a:headEnd/>
            <a:tailEnd/>
          </a:ln>
          <a:effectLst>
            <a:outerShdw dist="35921" dir="2700000" algn="ctr" rotWithShape="0">
              <a:schemeClr val="tx1"/>
            </a:outerShdw>
          </a:effectLst>
        </p:spPr>
        <p:txBody>
          <a:bodyPr wrap="none" anchor="ctr"/>
          <a:lstStyle/>
          <a:p>
            <a:pPr algn="ctr" eaLnBrk="0" hangingPunct="0"/>
            <a:endParaRPr lang="sr-Latn-CS" sz="1800" b="1">
              <a:solidFill>
                <a:schemeClr val="bg1"/>
              </a:solidFill>
              <a:latin typeface="Arial" charset="0"/>
            </a:endParaRPr>
          </a:p>
        </p:txBody>
      </p:sp>
      <p:sp>
        <p:nvSpPr>
          <p:cNvPr id="398354" name="Text Box 18"/>
          <p:cNvSpPr txBox="1">
            <a:spLocks noChangeArrowheads="1"/>
          </p:cNvSpPr>
          <p:nvPr/>
        </p:nvSpPr>
        <p:spPr bwMode="auto">
          <a:xfrm>
            <a:off x="4643438" y="2060575"/>
            <a:ext cx="1295400" cy="366713"/>
          </a:xfrm>
          <a:prstGeom prst="rect">
            <a:avLst/>
          </a:prstGeom>
          <a:noFill/>
          <a:ln w="9525">
            <a:noFill/>
            <a:miter lim="800000"/>
            <a:headEnd/>
            <a:tailEnd/>
          </a:ln>
          <a:effectLst/>
        </p:spPr>
        <p:txBody>
          <a:bodyPr>
            <a:spAutoFit/>
          </a:bodyPr>
          <a:lstStyle/>
          <a:p>
            <a:pPr algn="ctr">
              <a:spcBef>
                <a:spcPct val="50000"/>
              </a:spcBef>
              <a:buFont typeface="Arial" charset="0"/>
              <a:buNone/>
            </a:pPr>
            <a:r>
              <a:rPr lang="en-US" sz="1800" dirty="0" err="1" smtClean="0">
                <a:solidFill>
                  <a:schemeClr val="bg1"/>
                </a:solidFill>
                <a:latin typeface="Arial" charset="0"/>
              </a:rPr>
              <a:t>Pra</a:t>
            </a:r>
            <a:r>
              <a:rPr lang="hr-HR" sz="1800" dirty="0" smtClean="0">
                <a:solidFill>
                  <a:schemeClr val="bg1"/>
                </a:solidFill>
                <a:latin typeface="Arial" charset="0"/>
              </a:rPr>
              <a:t>ksa </a:t>
            </a:r>
            <a:endParaRPr lang="en-US" sz="1600" dirty="0">
              <a:solidFill>
                <a:schemeClr val="bg1"/>
              </a:solidFill>
              <a:latin typeface="Arial" charset="0"/>
            </a:endParaRPr>
          </a:p>
        </p:txBody>
      </p:sp>
      <p:sp>
        <p:nvSpPr>
          <p:cNvPr id="398338" name="Rectangle 2"/>
          <p:cNvSpPr>
            <a:spLocks noGrp="1" noChangeArrowheads="1"/>
          </p:cNvSpPr>
          <p:nvPr>
            <p:ph type="title"/>
          </p:nvPr>
        </p:nvSpPr>
        <p:spPr/>
        <p:txBody>
          <a:bodyPr/>
          <a:lstStyle/>
          <a:p>
            <a:r>
              <a:rPr lang="en-US" dirty="0" err="1" smtClean="0">
                <a:solidFill>
                  <a:schemeClr val="accent2"/>
                </a:solidFill>
              </a:rPr>
              <a:t>Princip</a:t>
            </a:r>
            <a:r>
              <a:rPr lang="hr-HR" dirty="0" smtClean="0">
                <a:solidFill>
                  <a:schemeClr val="accent2"/>
                </a:solidFill>
              </a:rPr>
              <a:t>i Muhammeda a.s</a:t>
            </a:r>
            <a:endParaRPr lang="en-US" dirty="0">
              <a:solidFill>
                <a:schemeClr val="accent2"/>
              </a:solidFill>
            </a:endParaRPr>
          </a:p>
        </p:txBody>
      </p:sp>
      <p:sp>
        <p:nvSpPr>
          <p:cNvPr id="398340" name="Rectangle 4"/>
          <p:cNvSpPr>
            <a:spLocks noChangeArrowheads="1"/>
          </p:cNvSpPr>
          <p:nvPr/>
        </p:nvSpPr>
        <p:spPr bwMode="auto">
          <a:xfrm>
            <a:off x="517525" y="3790950"/>
            <a:ext cx="1679575" cy="466725"/>
          </a:xfrm>
          <a:prstGeom prst="rect">
            <a:avLst/>
          </a:prstGeom>
          <a:solidFill>
            <a:srgbClr val="FFFF99"/>
          </a:solidFill>
          <a:ln w="9525" algn="ctr">
            <a:solidFill>
              <a:schemeClr val="tx1"/>
            </a:solidFill>
            <a:miter lim="800000"/>
            <a:headEnd/>
            <a:tailEnd/>
          </a:ln>
          <a:effectLst>
            <a:outerShdw dist="35921" dir="2700000" algn="ctr" rotWithShape="0">
              <a:schemeClr val="tx1"/>
            </a:outerShdw>
          </a:effectLst>
        </p:spPr>
        <p:txBody>
          <a:bodyPr lIns="45720" rIns="45720" anchor="ctr"/>
          <a:lstStyle/>
          <a:p>
            <a:pPr algn="ctr">
              <a:buFont typeface="Arial" charset="0"/>
              <a:buNone/>
            </a:pPr>
            <a:r>
              <a:rPr lang="hr-HR" sz="1200" b="1" dirty="0" smtClean="0">
                <a:latin typeface="Arial" charset="0"/>
              </a:rPr>
              <a:t>Vjerovanje </a:t>
            </a:r>
            <a:endParaRPr lang="en-GB" sz="1200" b="1" dirty="0">
              <a:latin typeface="Arial" charset="0"/>
            </a:endParaRPr>
          </a:p>
        </p:txBody>
      </p:sp>
      <p:sp>
        <p:nvSpPr>
          <p:cNvPr id="398341" name="Rectangle 5"/>
          <p:cNvSpPr>
            <a:spLocks noChangeArrowheads="1"/>
          </p:cNvSpPr>
          <p:nvPr/>
        </p:nvSpPr>
        <p:spPr bwMode="auto">
          <a:xfrm>
            <a:off x="3613150" y="3790950"/>
            <a:ext cx="1679575" cy="430213"/>
          </a:xfrm>
          <a:prstGeom prst="rect">
            <a:avLst/>
          </a:prstGeom>
          <a:solidFill>
            <a:schemeClr val="bg2"/>
          </a:solidFill>
          <a:ln w="9525" algn="ctr">
            <a:solidFill>
              <a:schemeClr val="tx1"/>
            </a:solidFill>
            <a:miter lim="800000"/>
            <a:headEnd/>
            <a:tailEnd/>
          </a:ln>
          <a:effectLst>
            <a:outerShdw dist="35921" dir="2700000" algn="ctr" rotWithShape="0">
              <a:schemeClr val="tx1"/>
            </a:outerShdw>
          </a:effectLst>
        </p:spPr>
        <p:txBody>
          <a:bodyPr lIns="45720" rIns="45720" anchor="ctr"/>
          <a:lstStyle/>
          <a:p>
            <a:pPr algn="ctr">
              <a:buFont typeface="Arial" charset="0"/>
              <a:buNone/>
            </a:pPr>
            <a:r>
              <a:rPr lang="hr-HR" sz="1200" b="1" dirty="0" smtClean="0">
                <a:solidFill>
                  <a:schemeClr val="bg1"/>
                </a:solidFill>
                <a:latin typeface="Arial" charset="0"/>
              </a:rPr>
              <a:t>Ispravnje radnje </a:t>
            </a:r>
            <a:endParaRPr lang="en-GB" sz="1200" b="1" dirty="0">
              <a:solidFill>
                <a:schemeClr val="bg1"/>
              </a:solidFill>
              <a:latin typeface="Arial" charset="0"/>
            </a:endParaRPr>
          </a:p>
        </p:txBody>
      </p:sp>
      <p:sp>
        <p:nvSpPr>
          <p:cNvPr id="398342" name="Text Box 6"/>
          <p:cNvSpPr txBox="1">
            <a:spLocks noChangeArrowheads="1"/>
          </p:cNvSpPr>
          <p:nvPr/>
        </p:nvSpPr>
        <p:spPr bwMode="auto">
          <a:xfrm>
            <a:off x="2605088" y="3716338"/>
            <a:ext cx="709612" cy="641350"/>
          </a:xfrm>
          <a:prstGeom prst="rect">
            <a:avLst/>
          </a:prstGeom>
          <a:noFill/>
          <a:ln w="9525">
            <a:noFill/>
            <a:miter lim="800000"/>
            <a:headEnd/>
            <a:tailEnd/>
          </a:ln>
          <a:effectLst/>
        </p:spPr>
        <p:txBody>
          <a:bodyPr lIns="45720" rIns="45720">
            <a:spAutoFit/>
          </a:bodyPr>
          <a:lstStyle/>
          <a:p>
            <a:pPr algn="ctr" eaLnBrk="0" hangingPunct="0"/>
            <a:r>
              <a:rPr lang="en-GB" sz="3600" b="1">
                <a:solidFill>
                  <a:srgbClr val="004E2D"/>
                </a:solidFill>
                <a:latin typeface="Arial" charset="0"/>
              </a:rPr>
              <a:t>+</a:t>
            </a:r>
          </a:p>
        </p:txBody>
      </p:sp>
      <p:sp>
        <p:nvSpPr>
          <p:cNvPr id="398343" name="Rectangle 7"/>
          <p:cNvSpPr>
            <a:spLocks noChangeArrowheads="1"/>
          </p:cNvSpPr>
          <p:nvPr/>
        </p:nvSpPr>
        <p:spPr bwMode="auto">
          <a:xfrm>
            <a:off x="6207125" y="3790950"/>
            <a:ext cx="1679575" cy="430213"/>
          </a:xfrm>
          <a:prstGeom prst="rect">
            <a:avLst/>
          </a:prstGeom>
          <a:solidFill>
            <a:srgbClr val="009999"/>
          </a:solidFill>
          <a:ln w="9525" algn="ctr">
            <a:noFill/>
            <a:miter lim="800000"/>
            <a:headEnd/>
            <a:tailEnd/>
          </a:ln>
          <a:effectLst>
            <a:outerShdw dist="35921" dir="2700000" algn="ctr" rotWithShape="0">
              <a:schemeClr val="tx1"/>
            </a:outerShdw>
          </a:effectLst>
        </p:spPr>
        <p:txBody>
          <a:bodyPr wrap="none" anchor="ctr"/>
          <a:lstStyle/>
          <a:p>
            <a:pPr algn="ctr" eaLnBrk="0" hangingPunct="0"/>
            <a:r>
              <a:rPr lang="en-GB" sz="1200" b="1" dirty="0" smtClean="0">
                <a:solidFill>
                  <a:schemeClr val="bg1"/>
                </a:solidFill>
                <a:latin typeface="Arial" charset="0"/>
              </a:rPr>
              <a:t>Re</a:t>
            </a:r>
            <a:r>
              <a:rPr lang="hr-HR" sz="1200" b="1" dirty="0" smtClean="0">
                <a:solidFill>
                  <a:schemeClr val="bg1"/>
                </a:solidFill>
                <a:latin typeface="Arial" charset="0"/>
              </a:rPr>
              <a:t>zultat </a:t>
            </a:r>
            <a:endParaRPr lang="en-GB" sz="1200" b="1" dirty="0">
              <a:solidFill>
                <a:schemeClr val="bg1"/>
              </a:solidFill>
              <a:latin typeface="Arial" charset="0"/>
            </a:endParaRPr>
          </a:p>
        </p:txBody>
      </p:sp>
      <p:sp>
        <p:nvSpPr>
          <p:cNvPr id="398344" name="Text Box 8"/>
          <p:cNvSpPr txBox="1">
            <a:spLocks noChangeArrowheads="1"/>
          </p:cNvSpPr>
          <p:nvPr/>
        </p:nvSpPr>
        <p:spPr bwMode="auto">
          <a:xfrm>
            <a:off x="5413375" y="3790950"/>
            <a:ext cx="709613" cy="641350"/>
          </a:xfrm>
          <a:prstGeom prst="rect">
            <a:avLst/>
          </a:prstGeom>
          <a:noFill/>
          <a:ln w="9525">
            <a:noFill/>
            <a:miter lim="800000"/>
            <a:headEnd/>
            <a:tailEnd/>
          </a:ln>
          <a:effectLst/>
        </p:spPr>
        <p:txBody>
          <a:bodyPr lIns="45720" rIns="45720">
            <a:spAutoFit/>
          </a:bodyPr>
          <a:lstStyle/>
          <a:p>
            <a:pPr algn="ctr" eaLnBrk="0" hangingPunct="0"/>
            <a:r>
              <a:rPr lang="en-GB" sz="3600" b="1">
                <a:solidFill>
                  <a:srgbClr val="004E2D"/>
                </a:solidFill>
                <a:latin typeface="Arial" charset="0"/>
              </a:rPr>
              <a:t>=</a:t>
            </a:r>
          </a:p>
        </p:txBody>
      </p:sp>
      <p:sp>
        <p:nvSpPr>
          <p:cNvPr id="398350" name="Puzzle1"/>
          <p:cNvSpPr>
            <a:spLocks noEditPoints="1" noChangeArrowheads="1"/>
          </p:cNvSpPr>
          <p:nvPr/>
        </p:nvSpPr>
        <p:spPr bwMode="auto">
          <a:xfrm>
            <a:off x="1908175" y="1900238"/>
            <a:ext cx="3221038" cy="1665287"/>
          </a:xfrm>
          <a:custGeom>
            <a:avLst/>
            <a:gdLst>
              <a:gd name="T0" fmla="*/ 16740 w 21600"/>
              <a:gd name="T1" fmla="*/ 21078 h 21600"/>
              <a:gd name="T2" fmla="*/ 16976 w 21600"/>
              <a:gd name="T3" fmla="*/ 521 h 21600"/>
              <a:gd name="T4" fmla="*/ 4725 w 21600"/>
              <a:gd name="T5" fmla="*/ 856 h 21600"/>
              <a:gd name="T6" fmla="*/ 5040 w 21600"/>
              <a:gd name="T7" fmla="*/ 21004 h 21600"/>
              <a:gd name="T8" fmla="*/ 10811 w 21600"/>
              <a:gd name="T9" fmla="*/ 12885 h 21600"/>
              <a:gd name="T10" fmla="*/ 10845 w 21600"/>
              <a:gd name="T11" fmla="*/ 8714 h 21600"/>
              <a:gd name="T12" fmla="*/ 21600 w 21600"/>
              <a:gd name="T13" fmla="*/ 10000 h 21600"/>
              <a:gd name="T14" fmla="*/ 56 w 21600"/>
              <a:gd name="T15" fmla="*/ 10000 h 21600"/>
              <a:gd name="T16" fmla="*/ 6086 w 21600"/>
              <a:gd name="T17" fmla="*/ 2569 h 21600"/>
              <a:gd name="T18" fmla="*/ 16132 w 21600"/>
              <a:gd name="T19" fmla="*/ 1955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808080"/>
          </a:solidFill>
          <a:ln w="28575">
            <a:solidFill>
              <a:srgbClr val="000000"/>
            </a:solidFill>
            <a:miter lim="800000"/>
            <a:headEnd/>
            <a:tailEnd/>
          </a:ln>
        </p:spPr>
        <p:txBody>
          <a:bodyPr/>
          <a:lstStyle/>
          <a:p>
            <a:pPr algn="ctr">
              <a:buFont typeface="Arial" charset="0"/>
              <a:buNone/>
            </a:pPr>
            <a:endParaRPr lang="en-US" sz="1800">
              <a:latin typeface="Arial" charset="0"/>
            </a:endParaRPr>
          </a:p>
          <a:p>
            <a:pPr>
              <a:buFont typeface="Arial" charset="0"/>
              <a:buNone/>
            </a:pPr>
            <a:endParaRPr lang="en-US" sz="1800">
              <a:latin typeface="Arial" charset="0"/>
            </a:endParaRPr>
          </a:p>
        </p:txBody>
      </p:sp>
      <p:sp>
        <p:nvSpPr>
          <p:cNvPr id="398351" name="Text Box 15"/>
          <p:cNvSpPr txBox="1">
            <a:spLocks noChangeArrowheads="1"/>
          </p:cNvSpPr>
          <p:nvPr/>
        </p:nvSpPr>
        <p:spPr bwMode="auto">
          <a:xfrm>
            <a:off x="2389188" y="2471738"/>
            <a:ext cx="1682746" cy="369332"/>
          </a:xfrm>
          <a:prstGeom prst="rect">
            <a:avLst/>
          </a:prstGeom>
          <a:noFill/>
          <a:ln w="9525">
            <a:noFill/>
            <a:miter lim="800000"/>
            <a:headEnd/>
            <a:tailEnd/>
          </a:ln>
          <a:effectLst/>
        </p:spPr>
        <p:txBody>
          <a:bodyPr wrap="square">
            <a:spAutoFit/>
          </a:bodyPr>
          <a:lstStyle/>
          <a:p>
            <a:pPr algn="ctr">
              <a:spcBef>
                <a:spcPct val="50000"/>
              </a:spcBef>
              <a:buFont typeface="Arial" charset="0"/>
              <a:buNone/>
            </a:pPr>
            <a:r>
              <a:rPr lang="hr-HR" sz="1800" dirty="0" smtClean="0">
                <a:solidFill>
                  <a:schemeClr val="bg1"/>
                </a:solidFill>
                <a:latin typeface="Arial" charset="0"/>
              </a:rPr>
              <a:t>Pripovijedanje </a:t>
            </a:r>
            <a:endParaRPr lang="en-US" sz="1800" dirty="0">
              <a:solidFill>
                <a:schemeClr val="bg1"/>
              </a:solidFill>
              <a:latin typeface="Arial" charset="0"/>
            </a:endParaRPr>
          </a:p>
        </p:txBody>
      </p:sp>
      <p:sp>
        <p:nvSpPr>
          <p:cNvPr id="398355" name="Rectangle 19"/>
          <p:cNvSpPr>
            <a:spLocks noChangeArrowheads="1"/>
          </p:cNvSpPr>
          <p:nvPr/>
        </p:nvSpPr>
        <p:spPr bwMode="auto">
          <a:xfrm>
            <a:off x="517525" y="4654550"/>
            <a:ext cx="1679575" cy="466725"/>
          </a:xfrm>
          <a:prstGeom prst="rect">
            <a:avLst/>
          </a:prstGeom>
          <a:solidFill>
            <a:srgbClr val="FFFF99"/>
          </a:solidFill>
          <a:ln w="9525" algn="ctr">
            <a:solidFill>
              <a:schemeClr val="tx1"/>
            </a:solidFill>
            <a:miter lim="800000"/>
            <a:headEnd/>
            <a:tailEnd/>
          </a:ln>
          <a:effectLst>
            <a:outerShdw dist="35921" dir="2700000" algn="ctr" rotWithShape="0">
              <a:schemeClr val="tx1"/>
            </a:outerShdw>
          </a:effectLst>
        </p:spPr>
        <p:txBody>
          <a:bodyPr lIns="45720" rIns="45720" anchor="ctr"/>
          <a:lstStyle/>
          <a:p>
            <a:pPr algn="ctr">
              <a:buFont typeface="Arial" charset="0"/>
              <a:buNone/>
            </a:pPr>
            <a:r>
              <a:rPr lang="hr-HR" sz="1200" b="1" dirty="0" smtClean="0">
                <a:latin typeface="Arial" charset="0"/>
              </a:rPr>
              <a:t>Ispravno razmišljanje </a:t>
            </a:r>
            <a:endParaRPr lang="en-GB" sz="1200" b="1" dirty="0">
              <a:latin typeface="Arial" charset="0"/>
            </a:endParaRPr>
          </a:p>
        </p:txBody>
      </p:sp>
      <p:sp>
        <p:nvSpPr>
          <p:cNvPr id="398356" name="Rectangle 20"/>
          <p:cNvSpPr>
            <a:spLocks noChangeArrowheads="1"/>
          </p:cNvSpPr>
          <p:nvPr/>
        </p:nvSpPr>
        <p:spPr bwMode="auto">
          <a:xfrm>
            <a:off x="3635375" y="4654550"/>
            <a:ext cx="1679575" cy="430213"/>
          </a:xfrm>
          <a:prstGeom prst="rect">
            <a:avLst/>
          </a:prstGeom>
          <a:solidFill>
            <a:schemeClr val="bg2"/>
          </a:solidFill>
          <a:ln w="9525" algn="ctr">
            <a:solidFill>
              <a:schemeClr val="tx1"/>
            </a:solidFill>
            <a:miter lim="800000"/>
            <a:headEnd/>
            <a:tailEnd/>
          </a:ln>
          <a:effectLst>
            <a:outerShdw dist="35921" dir="2700000" algn="ctr" rotWithShape="0">
              <a:schemeClr val="tx1"/>
            </a:outerShdw>
          </a:effectLst>
        </p:spPr>
        <p:txBody>
          <a:bodyPr lIns="45720" rIns="45720" anchor="ctr"/>
          <a:lstStyle/>
          <a:p>
            <a:pPr algn="ctr">
              <a:buFont typeface="Arial" charset="0"/>
              <a:buNone/>
            </a:pPr>
            <a:r>
              <a:rPr lang="hr-HR" sz="1200" b="1" dirty="0" smtClean="0">
                <a:solidFill>
                  <a:schemeClr val="bg1"/>
                </a:solidFill>
                <a:latin typeface="Arial" charset="0"/>
              </a:rPr>
              <a:t>Ispravni krajevi </a:t>
            </a:r>
            <a:endParaRPr lang="en-GB" sz="1200" b="1" dirty="0">
              <a:solidFill>
                <a:schemeClr val="bg1"/>
              </a:solidFill>
              <a:latin typeface="Arial" charset="0"/>
            </a:endParaRPr>
          </a:p>
        </p:txBody>
      </p:sp>
      <p:sp>
        <p:nvSpPr>
          <p:cNvPr id="398357" name="Text Box 21"/>
          <p:cNvSpPr txBox="1">
            <a:spLocks noChangeArrowheads="1"/>
          </p:cNvSpPr>
          <p:nvPr/>
        </p:nvSpPr>
        <p:spPr bwMode="auto">
          <a:xfrm>
            <a:off x="2605088" y="4516438"/>
            <a:ext cx="709612" cy="641350"/>
          </a:xfrm>
          <a:prstGeom prst="rect">
            <a:avLst/>
          </a:prstGeom>
          <a:noFill/>
          <a:ln w="9525">
            <a:noFill/>
            <a:miter lim="800000"/>
            <a:headEnd/>
            <a:tailEnd/>
          </a:ln>
          <a:effectLst/>
        </p:spPr>
        <p:txBody>
          <a:bodyPr lIns="45720" rIns="45720">
            <a:spAutoFit/>
          </a:bodyPr>
          <a:lstStyle/>
          <a:p>
            <a:pPr algn="ctr" eaLnBrk="0" hangingPunct="0"/>
            <a:r>
              <a:rPr lang="en-GB" sz="3600" b="1">
                <a:solidFill>
                  <a:srgbClr val="004E2D"/>
                </a:solidFill>
                <a:latin typeface="Arial" charset="0"/>
              </a:rPr>
              <a:t>+</a:t>
            </a:r>
          </a:p>
        </p:txBody>
      </p:sp>
      <p:sp>
        <p:nvSpPr>
          <p:cNvPr id="398358" name="Rectangle 22"/>
          <p:cNvSpPr>
            <a:spLocks noChangeArrowheads="1"/>
          </p:cNvSpPr>
          <p:nvPr/>
        </p:nvSpPr>
        <p:spPr bwMode="auto">
          <a:xfrm>
            <a:off x="6205538" y="4654550"/>
            <a:ext cx="1679575" cy="430213"/>
          </a:xfrm>
          <a:prstGeom prst="rect">
            <a:avLst/>
          </a:prstGeom>
          <a:solidFill>
            <a:srgbClr val="009999"/>
          </a:solidFill>
          <a:ln w="9525" algn="ctr">
            <a:noFill/>
            <a:miter lim="800000"/>
            <a:headEnd/>
            <a:tailEnd/>
          </a:ln>
          <a:effectLst>
            <a:outerShdw dist="35921" dir="2700000" algn="ctr" rotWithShape="0">
              <a:schemeClr val="tx1"/>
            </a:outerShdw>
          </a:effectLst>
        </p:spPr>
        <p:txBody>
          <a:bodyPr wrap="none" anchor="ctr"/>
          <a:lstStyle/>
          <a:p>
            <a:pPr algn="ctr" eaLnBrk="0" hangingPunct="0"/>
            <a:r>
              <a:rPr lang="hr-HR" sz="1200" b="1" dirty="0" smtClean="0">
                <a:solidFill>
                  <a:schemeClr val="bg1"/>
                </a:solidFill>
                <a:latin typeface="Arial" charset="0"/>
              </a:rPr>
              <a:t>Uspjeh </a:t>
            </a:r>
            <a:endParaRPr lang="en-GB" sz="1200" b="1" dirty="0">
              <a:solidFill>
                <a:schemeClr val="bg1"/>
              </a:solidFill>
              <a:latin typeface="Arial" charset="0"/>
            </a:endParaRPr>
          </a:p>
        </p:txBody>
      </p:sp>
      <p:sp>
        <p:nvSpPr>
          <p:cNvPr id="398359" name="Text Box 23"/>
          <p:cNvSpPr txBox="1">
            <a:spLocks noChangeArrowheads="1"/>
          </p:cNvSpPr>
          <p:nvPr/>
        </p:nvSpPr>
        <p:spPr bwMode="auto">
          <a:xfrm>
            <a:off x="5446713" y="4581525"/>
            <a:ext cx="709612" cy="641350"/>
          </a:xfrm>
          <a:prstGeom prst="rect">
            <a:avLst/>
          </a:prstGeom>
          <a:noFill/>
          <a:ln w="9525">
            <a:noFill/>
            <a:miter lim="800000"/>
            <a:headEnd/>
            <a:tailEnd/>
          </a:ln>
          <a:effectLst/>
        </p:spPr>
        <p:txBody>
          <a:bodyPr lIns="45720" rIns="45720">
            <a:spAutoFit/>
          </a:bodyPr>
          <a:lstStyle/>
          <a:p>
            <a:pPr algn="ctr" eaLnBrk="0" hangingPunct="0"/>
            <a:r>
              <a:rPr lang="en-GB" sz="3600" b="1">
                <a:solidFill>
                  <a:srgbClr val="004E2D"/>
                </a:solidFill>
                <a:latin typeface="Arial" charset="0"/>
              </a:rPr>
              <a:t>=</a:t>
            </a:r>
          </a:p>
        </p:txBody>
      </p:sp>
      <p:grpSp>
        <p:nvGrpSpPr>
          <p:cNvPr id="398360" name="Group 24"/>
          <p:cNvGrpSpPr>
            <a:grpSpLocks/>
          </p:cNvGrpSpPr>
          <p:nvPr/>
        </p:nvGrpSpPr>
        <p:grpSpPr bwMode="auto">
          <a:xfrm>
            <a:off x="0" y="5661025"/>
            <a:ext cx="8459788" cy="863600"/>
            <a:chOff x="50" y="3430"/>
            <a:chExt cx="5234" cy="544"/>
          </a:xfrm>
        </p:grpSpPr>
        <p:sp>
          <p:nvSpPr>
            <p:cNvPr id="398361" name="Rectangle 25"/>
            <p:cNvSpPr>
              <a:spLocks noChangeArrowheads="1"/>
            </p:cNvSpPr>
            <p:nvPr/>
          </p:nvSpPr>
          <p:spPr bwMode="auto">
            <a:xfrm>
              <a:off x="748" y="3430"/>
              <a:ext cx="4536" cy="544"/>
            </a:xfrm>
            <a:prstGeom prst="rect">
              <a:avLst/>
            </a:prstGeom>
            <a:solidFill>
              <a:srgbClr val="5F5F5F"/>
            </a:solidFill>
            <a:ln w="9525" algn="ctr">
              <a:noFill/>
              <a:miter lim="800000"/>
              <a:headEnd/>
              <a:tailEnd/>
            </a:ln>
            <a:effectLst/>
          </p:spPr>
          <p:txBody>
            <a:bodyPr wrap="none" anchor="ctr"/>
            <a:lstStyle/>
            <a:p>
              <a:pPr eaLnBrk="0" hangingPunct="0"/>
              <a:endParaRPr lang="en-US" sz="1000" b="1" i="1" dirty="0">
                <a:solidFill>
                  <a:srgbClr val="33CCCC"/>
                </a:solidFill>
                <a:latin typeface="Arial" charset="0"/>
              </a:endParaRPr>
            </a:p>
            <a:p>
              <a:pPr eaLnBrk="0" hangingPunct="0"/>
              <a:r>
                <a:rPr lang="en-US" sz="1000" b="1" i="1" dirty="0">
                  <a:solidFill>
                    <a:srgbClr val="33CCCC"/>
                  </a:solidFill>
                  <a:latin typeface="Arial" charset="0"/>
                </a:rPr>
                <a:t>      </a:t>
              </a:r>
              <a:r>
                <a:rPr lang="en-US" sz="1200" i="1" dirty="0" smtClean="0">
                  <a:solidFill>
                    <a:schemeClr val="bg1"/>
                  </a:solidFill>
                  <a:latin typeface="Arial" charset="0"/>
                </a:rPr>
                <a:t>“</a:t>
              </a:r>
              <a:r>
                <a:rPr lang="hr-HR" sz="1200" i="1" dirty="0" smtClean="0">
                  <a:solidFill>
                    <a:schemeClr val="bg1"/>
                  </a:solidFill>
                  <a:latin typeface="Arial" charset="0"/>
                </a:rPr>
                <a:t>Bio je... Bez tjelohranitelja, bez palače i znatnih prihoda. Vladao je pravedno. Imao je svu snagu i bez</a:t>
              </a:r>
              <a:br>
                <a:rPr lang="hr-HR" sz="1200" i="1" dirty="0" smtClean="0">
                  <a:solidFill>
                    <a:schemeClr val="bg1"/>
                  </a:solidFill>
                  <a:latin typeface="Arial" charset="0"/>
                </a:rPr>
              </a:br>
              <a:r>
                <a:rPr lang="en-US" sz="1200" i="1" dirty="0" smtClean="0">
                  <a:solidFill>
                    <a:schemeClr val="bg1"/>
                  </a:solidFill>
                  <a:latin typeface="Arial" charset="0"/>
                </a:rPr>
                <a:t>."   </a:t>
              </a:r>
              <a:r>
                <a:rPr lang="hr-HR" sz="1200" i="1" dirty="0" smtClean="0">
                  <a:solidFill>
                    <a:schemeClr val="bg1"/>
                  </a:solidFill>
                  <a:latin typeface="Arial" charset="0"/>
                </a:rPr>
                <a:t>oružja. Nije se brinuo za odijevanje. Jednostavnost njegovog privatnog života je bila u skladu</a:t>
              </a:r>
              <a:br>
                <a:rPr lang="hr-HR" sz="1200" i="1" dirty="0" smtClean="0">
                  <a:solidFill>
                    <a:schemeClr val="bg1"/>
                  </a:solidFill>
                  <a:latin typeface="Arial" charset="0"/>
                </a:rPr>
              </a:br>
              <a:r>
                <a:rPr lang="en-US" sz="1200" i="1" dirty="0" smtClean="0">
                  <a:solidFill>
                    <a:schemeClr val="bg1"/>
                  </a:solidFill>
                  <a:latin typeface="Arial" charset="0"/>
                </a:rPr>
                <a:t>  </a:t>
              </a:r>
              <a:r>
                <a:rPr lang="hr-HR" sz="1200" i="1" dirty="0" smtClean="0">
                  <a:solidFill>
                    <a:schemeClr val="bg1"/>
                  </a:solidFill>
                  <a:latin typeface="Arial" charset="0"/>
                </a:rPr>
                <a:t>    sa javnim životom. ‘’ </a:t>
              </a:r>
              <a:r>
                <a:rPr lang="en-US" sz="1000" b="1" i="1" dirty="0" smtClean="0">
                  <a:solidFill>
                    <a:srgbClr val="FFFF00"/>
                  </a:solidFill>
                  <a:latin typeface="Arial" charset="0"/>
                </a:rPr>
                <a:t>Bosworth </a:t>
              </a:r>
              <a:r>
                <a:rPr lang="en-US" sz="1000" b="1" i="1" dirty="0">
                  <a:solidFill>
                    <a:srgbClr val="FFFF00"/>
                  </a:solidFill>
                  <a:latin typeface="Arial" charset="0"/>
                </a:rPr>
                <a:t>Smith</a:t>
              </a:r>
            </a:p>
            <a:p>
              <a:pPr eaLnBrk="0" hangingPunct="0"/>
              <a:r>
                <a:rPr lang="en-US" sz="800" i="1" dirty="0">
                  <a:solidFill>
                    <a:srgbClr val="FFFF00"/>
                  </a:solidFill>
                  <a:latin typeface="Arial" charset="0"/>
                </a:rPr>
                <a:t/>
              </a:r>
              <a:br>
                <a:rPr lang="en-US" sz="800" i="1" dirty="0">
                  <a:solidFill>
                    <a:srgbClr val="FFFF00"/>
                  </a:solidFill>
                  <a:latin typeface="Arial" charset="0"/>
                </a:rPr>
              </a:br>
              <a:endParaRPr lang="en-US" sz="800" i="1" dirty="0">
                <a:solidFill>
                  <a:srgbClr val="FFFF00"/>
                </a:solidFill>
                <a:latin typeface="Arial" charset="0"/>
              </a:endParaRPr>
            </a:p>
          </p:txBody>
        </p:sp>
        <p:grpSp>
          <p:nvGrpSpPr>
            <p:cNvPr id="398362" name="Group 26"/>
            <p:cNvGrpSpPr>
              <a:grpSpLocks/>
            </p:cNvGrpSpPr>
            <p:nvPr/>
          </p:nvGrpSpPr>
          <p:grpSpPr bwMode="auto">
            <a:xfrm>
              <a:off x="50" y="3566"/>
              <a:ext cx="880" cy="272"/>
              <a:chOff x="2960" y="2576"/>
              <a:chExt cx="199" cy="202"/>
            </a:xfrm>
          </p:grpSpPr>
          <p:sp>
            <p:nvSpPr>
              <p:cNvPr id="398363" name="Oval 27"/>
              <p:cNvSpPr>
                <a:spLocks noChangeArrowheads="1"/>
              </p:cNvSpPr>
              <p:nvPr/>
            </p:nvSpPr>
            <p:spPr bwMode="auto">
              <a:xfrm>
                <a:off x="2976" y="2605"/>
                <a:ext cx="173" cy="173"/>
              </a:xfrm>
              <a:prstGeom prst="ellipse">
                <a:avLst/>
              </a:prstGeom>
              <a:solidFill>
                <a:srgbClr val="FF9900"/>
              </a:solidFill>
              <a:ln w="9525">
                <a:noFill/>
                <a:round/>
                <a:headEnd/>
                <a:tailEnd/>
              </a:ln>
              <a:effectLst/>
            </p:spPr>
            <p:txBody>
              <a:bodyPr wrap="none" anchor="ctr">
                <a:spAutoFit/>
              </a:bodyPr>
              <a:lstStyle/>
              <a:p>
                <a:endParaRPr lang="hr-HR"/>
              </a:p>
            </p:txBody>
          </p:sp>
          <p:sp>
            <p:nvSpPr>
              <p:cNvPr id="398364" name="Oval 28"/>
              <p:cNvSpPr>
                <a:spLocks noChangeAspect="1" noChangeArrowheads="1"/>
              </p:cNvSpPr>
              <p:nvPr/>
            </p:nvSpPr>
            <p:spPr bwMode="auto">
              <a:xfrm>
                <a:off x="2960" y="2576"/>
                <a:ext cx="199" cy="199"/>
              </a:xfrm>
              <a:prstGeom prst="ellipse">
                <a:avLst/>
              </a:prstGeom>
              <a:solidFill>
                <a:srgbClr val="FF9900"/>
              </a:solidFill>
              <a:ln w="9525">
                <a:noFill/>
                <a:round/>
                <a:headEnd/>
                <a:tailEnd/>
              </a:ln>
              <a:effectLst/>
            </p:spPr>
            <p:txBody>
              <a:bodyPr anchor="ctr" anchorCtr="1"/>
              <a:lstStyle/>
              <a:p>
                <a:pPr algn="ctr" eaLnBrk="0" hangingPunct="0"/>
                <a:r>
                  <a:rPr lang="hr-HR" sz="1000" b="1" dirty="0" smtClean="0">
                    <a:latin typeface="Arial" charset="0"/>
                  </a:rPr>
                  <a:t>Zapažanje </a:t>
                </a:r>
              </a:p>
            </p:txBody>
          </p:sp>
        </p:grpSp>
      </p:grpSp>
      <p:sp>
        <p:nvSpPr>
          <p:cNvPr id="398365" name="Rectangle 29"/>
          <p:cNvSpPr>
            <a:spLocks noChangeArrowheads="1"/>
          </p:cNvSpPr>
          <p:nvPr/>
        </p:nvSpPr>
        <p:spPr bwMode="auto">
          <a:xfrm rot="-1729670">
            <a:off x="0" y="549275"/>
            <a:ext cx="1584325" cy="360363"/>
          </a:xfrm>
          <a:prstGeom prst="rect">
            <a:avLst/>
          </a:prstGeom>
          <a:solidFill>
            <a:srgbClr val="FFFF99"/>
          </a:solidFill>
          <a:ln w="9525" algn="ctr">
            <a:solidFill>
              <a:schemeClr val="tx1"/>
            </a:solidFill>
            <a:miter lim="800000"/>
            <a:headEnd/>
            <a:tailEnd/>
          </a:ln>
          <a:effectLst>
            <a:outerShdw dist="35921" dir="2700000" algn="ctr" rotWithShape="0">
              <a:schemeClr val="tx1"/>
            </a:outerShdw>
          </a:effectLst>
        </p:spPr>
        <p:txBody>
          <a:bodyPr lIns="45720" rIns="45720" anchor="ctr"/>
          <a:lstStyle/>
          <a:p>
            <a:pPr algn="ctr">
              <a:buFont typeface="Arial" charset="0"/>
              <a:buNone/>
            </a:pPr>
            <a:r>
              <a:rPr lang="hr-HR" sz="1200" b="1" dirty="0" smtClean="0">
                <a:latin typeface="Arial" charset="0"/>
              </a:rPr>
              <a:t>Uvid </a:t>
            </a:r>
            <a:endParaRPr lang="en-GB" sz="1200" b="1" dirty="0">
              <a:latin typeface="Arial"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398350"/>
                                        </p:tgtEl>
                                        <p:attrNameLst>
                                          <p:attrName>style.visibility</p:attrName>
                                        </p:attrNameLst>
                                      </p:cBhvr>
                                      <p:to>
                                        <p:strVal val="visible"/>
                                      </p:to>
                                    </p:set>
                                    <p:animEffect transition="in" filter="slide(fromLeft)">
                                      <p:cBhvr>
                                        <p:cTn id="7" dur="500"/>
                                        <p:tgtEl>
                                          <p:spTgt spid="398350"/>
                                        </p:tgtEl>
                                      </p:cBhvr>
                                    </p:animEffect>
                                  </p:childTnLst>
                                </p:cTn>
                              </p:par>
                            </p:childTnLst>
                          </p:cTn>
                        </p:par>
                        <p:par>
                          <p:cTn id="8" fill="hold">
                            <p:stCondLst>
                              <p:cond delay="500"/>
                            </p:stCondLst>
                            <p:childTnLst>
                              <p:par>
                                <p:cTn id="9" presetID="53" presetClass="entr" presetSubtype="0" fill="hold" grpId="0" nodeType="afterEffect">
                                  <p:stCondLst>
                                    <p:cond delay="0"/>
                                  </p:stCondLst>
                                  <p:childTnLst>
                                    <p:set>
                                      <p:cBhvr>
                                        <p:cTn id="10" dur="1" fill="hold">
                                          <p:stCondLst>
                                            <p:cond delay="0"/>
                                          </p:stCondLst>
                                        </p:cTn>
                                        <p:tgtEl>
                                          <p:spTgt spid="398365"/>
                                        </p:tgtEl>
                                        <p:attrNameLst>
                                          <p:attrName>style.visibility</p:attrName>
                                        </p:attrNameLst>
                                      </p:cBhvr>
                                      <p:to>
                                        <p:strVal val="visible"/>
                                      </p:to>
                                    </p:set>
                                    <p:anim calcmode="lin" valueType="num">
                                      <p:cBhvr>
                                        <p:cTn id="11" dur="500" fill="hold"/>
                                        <p:tgtEl>
                                          <p:spTgt spid="398365"/>
                                        </p:tgtEl>
                                        <p:attrNameLst>
                                          <p:attrName>ppt_w</p:attrName>
                                        </p:attrNameLst>
                                      </p:cBhvr>
                                      <p:tavLst>
                                        <p:tav tm="0">
                                          <p:val>
                                            <p:fltVal val="0"/>
                                          </p:val>
                                        </p:tav>
                                        <p:tav tm="100000">
                                          <p:val>
                                            <p:strVal val="#ppt_w"/>
                                          </p:val>
                                        </p:tav>
                                      </p:tavLst>
                                    </p:anim>
                                    <p:anim calcmode="lin" valueType="num">
                                      <p:cBhvr>
                                        <p:cTn id="12" dur="500" fill="hold"/>
                                        <p:tgtEl>
                                          <p:spTgt spid="398365"/>
                                        </p:tgtEl>
                                        <p:attrNameLst>
                                          <p:attrName>ppt_h</p:attrName>
                                        </p:attrNameLst>
                                      </p:cBhvr>
                                      <p:tavLst>
                                        <p:tav tm="0">
                                          <p:val>
                                            <p:fltVal val="0"/>
                                          </p:val>
                                        </p:tav>
                                        <p:tav tm="100000">
                                          <p:val>
                                            <p:strVal val="#ppt_h"/>
                                          </p:val>
                                        </p:tav>
                                      </p:tavLst>
                                    </p:anim>
                                    <p:animEffect transition="in" filter="fade">
                                      <p:cBhvr>
                                        <p:cTn id="13" dur="500"/>
                                        <p:tgtEl>
                                          <p:spTgt spid="398365"/>
                                        </p:tgtEl>
                                      </p:cBhvr>
                                    </p:animEffect>
                                  </p:childTnLst>
                                </p:cTn>
                              </p:par>
                              <p:par>
                                <p:cTn id="14" presetID="12" presetClass="entr" presetSubtype="2" fill="hold" grpId="0" nodeType="withEffect">
                                  <p:stCondLst>
                                    <p:cond delay="0"/>
                                  </p:stCondLst>
                                  <p:childTnLst>
                                    <p:set>
                                      <p:cBhvr>
                                        <p:cTn id="15" dur="1" fill="hold">
                                          <p:stCondLst>
                                            <p:cond delay="0"/>
                                          </p:stCondLst>
                                        </p:cTn>
                                        <p:tgtEl>
                                          <p:spTgt spid="398353"/>
                                        </p:tgtEl>
                                        <p:attrNameLst>
                                          <p:attrName>style.visibility</p:attrName>
                                        </p:attrNameLst>
                                      </p:cBhvr>
                                      <p:to>
                                        <p:strVal val="visible"/>
                                      </p:to>
                                    </p:set>
                                    <p:animEffect transition="in" filter="slide(fromRight)">
                                      <p:cBhvr>
                                        <p:cTn id="16" dur="500"/>
                                        <p:tgtEl>
                                          <p:spTgt spid="398353"/>
                                        </p:tgtEl>
                                      </p:cBhvr>
                                    </p:animEffect>
                                  </p:childTnLst>
                                </p:cTn>
                              </p:par>
                            </p:childTnLst>
                          </p:cTn>
                        </p:par>
                        <p:par>
                          <p:cTn id="17" fill="hold">
                            <p:stCondLst>
                              <p:cond delay="1000"/>
                            </p:stCondLst>
                            <p:childTnLst>
                              <p:par>
                                <p:cTn id="18" presetID="53" presetClass="entr" presetSubtype="0" fill="hold" grpId="0" nodeType="afterEffect">
                                  <p:stCondLst>
                                    <p:cond delay="0"/>
                                  </p:stCondLst>
                                  <p:childTnLst>
                                    <p:set>
                                      <p:cBhvr>
                                        <p:cTn id="19" dur="1" fill="hold">
                                          <p:stCondLst>
                                            <p:cond delay="0"/>
                                          </p:stCondLst>
                                        </p:cTn>
                                        <p:tgtEl>
                                          <p:spTgt spid="398340"/>
                                        </p:tgtEl>
                                        <p:attrNameLst>
                                          <p:attrName>style.visibility</p:attrName>
                                        </p:attrNameLst>
                                      </p:cBhvr>
                                      <p:to>
                                        <p:strVal val="visible"/>
                                      </p:to>
                                    </p:set>
                                    <p:anim calcmode="lin" valueType="num">
                                      <p:cBhvr>
                                        <p:cTn id="20" dur="500" fill="hold"/>
                                        <p:tgtEl>
                                          <p:spTgt spid="398340"/>
                                        </p:tgtEl>
                                        <p:attrNameLst>
                                          <p:attrName>ppt_w</p:attrName>
                                        </p:attrNameLst>
                                      </p:cBhvr>
                                      <p:tavLst>
                                        <p:tav tm="0">
                                          <p:val>
                                            <p:fltVal val="0"/>
                                          </p:val>
                                        </p:tav>
                                        <p:tav tm="100000">
                                          <p:val>
                                            <p:strVal val="#ppt_w"/>
                                          </p:val>
                                        </p:tav>
                                      </p:tavLst>
                                    </p:anim>
                                    <p:anim calcmode="lin" valueType="num">
                                      <p:cBhvr>
                                        <p:cTn id="21" dur="500" fill="hold"/>
                                        <p:tgtEl>
                                          <p:spTgt spid="398340"/>
                                        </p:tgtEl>
                                        <p:attrNameLst>
                                          <p:attrName>ppt_h</p:attrName>
                                        </p:attrNameLst>
                                      </p:cBhvr>
                                      <p:tavLst>
                                        <p:tav tm="0">
                                          <p:val>
                                            <p:fltVal val="0"/>
                                          </p:val>
                                        </p:tav>
                                        <p:tav tm="100000">
                                          <p:val>
                                            <p:strVal val="#ppt_h"/>
                                          </p:val>
                                        </p:tav>
                                      </p:tavLst>
                                    </p:anim>
                                    <p:animEffect transition="in" filter="fade">
                                      <p:cBhvr>
                                        <p:cTn id="22" dur="500"/>
                                        <p:tgtEl>
                                          <p:spTgt spid="398340"/>
                                        </p:tgtEl>
                                      </p:cBhvr>
                                    </p:animEffect>
                                  </p:childTnLst>
                                </p:cTn>
                              </p:par>
                            </p:childTnLst>
                          </p:cTn>
                        </p:par>
                        <p:par>
                          <p:cTn id="23" fill="hold">
                            <p:stCondLst>
                              <p:cond delay="1500"/>
                            </p:stCondLst>
                            <p:childTnLst>
                              <p:par>
                                <p:cTn id="24" presetID="53" presetClass="entr" presetSubtype="0" fill="hold" grpId="0" nodeType="afterEffect">
                                  <p:stCondLst>
                                    <p:cond delay="0"/>
                                  </p:stCondLst>
                                  <p:childTnLst>
                                    <p:set>
                                      <p:cBhvr>
                                        <p:cTn id="25" dur="1" fill="hold">
                                          <p:stCondLst>
                                            <p:cond delay="0"/>
                                          </p:stCondLst>
                                        </p:cTn>
                                        <p:tgtEl>
                                          <p:spTgt spid="398341"/>
                                        </p:tgtEl>
                                        <p:attrNameLst>
                                          <p:attrName>style.visibility</p:attrName>
                                        </p:attrNameLst>
                                      </p:cBhvr>
                                      <p:to>
                                        <p:strVal val="visible"/>
                                      </p:to>
                                    </p:set>
                                    <p:anim calcmode="lin" valueType="num">
                                      <p:cBhvr>
                                        <p:cTn id="26" dur="500" fill="hold"/>
                                        <p:tgtEl>
                                          <p:spTgt spid="398341"/>
                                        </p:tgtEl>
                                        <p:attrNameLst>
                                          <p:attrName>ppt_w</p:attrName>
                                        </p:attrNameLst>
                                      </p:cBhvr>
                                      <p:tavLst>
                                        <p:tav tm="0">
                                          <p:val>
                                            <p:fltVal val="0"/>
                                          </p:val>
                                        </p:tav>
                                        <p:tav tm="100000">
                                          <p:val>
                                            <p:strVal val="#ppt_w"/>
                                          </p:val>
                                        </p:tav>
                                      </p:tavLst>
                                    </p:anim>
                                    <p:anim calcmode="lin" valueType="num">
                                      <p:cBhvr>
                                        <p:cTn id="27" dur="500" fill="hold"/>
                                        <p:tgtEl>
                                          <p:spTgt spid="398341"/>
                                        </p:tgtEl>
                                        <p:attrNameLst>
                                          <p:attrName>ppt_h</p:attrName>
                                        </p:attrNameLst>
                                      </p:cBhvr>
                                      <p:tavLst>
                                        <p:tav tm="0">
                                          <p:val>
                                            <p:fltVal val="0"/>
                                          </p:val>
                                        </p:tav>
                                        <p:tav tm="100000">
                                          <p:val>
                                            <p:strVal val="#ppt_h"/>
                                          </p:val>
                                        </p:tav>
                                      </p:tavLst>
                                    </p:anim>
                                    <p:animEffect transition="in" filter="fade">
                                      <p:cBhvr>
                                        <p:cTn id="28" dur="500"/>
                                        <p:tgtEl>
                                          <p:spTgt spid="398341"/>
                                        </p:tgtEl>
                                      </p:cBhvr>
                                    </p:animEffect>
                                  </p:childTnLst>
                                </p:cTn>
                              </p:par>
                              <p:par>
                                <p:cTn id="29" presetID="12" presetClass="entr" presetSubtype="8" fill="hold" grpId="0" nodeType="withEffect">
                                  <p:stCondLst>
                                    <p:cond delay="0"/>
                                  </p:stCondLst>
                                  <p:childTnLst>
                                    <p:set>
                                      <p:cBhvr>
                                        <p:cTn id="30" dur="1" fill="hold">
                                          <p:stCondLst>
                                            <p:cond delay="0"/>
                                          </p:stCondLst>
                                        </p:cTn>
                                        <p:tgtEl>
                                          <p:spTgt spid="398342"/>
                                        </p:tgtEl>
                                        <p:attrNameLst>
                                          <p:attrName>style.visibility</p:attrName>
                                        </p:attrNameLst>
                                      </p:cBhvr>
                                      <p:to>
                                        <p:strVal val="visible"/>
                                      </p:to>
                                    </p:set>
                                    <p:animEffect transition="in" filter="slide(fromLeft)">
                                      <p:cBhvr>
                                        <p:cTn id="31" dur="500"/>
                                        <p:tgtEl>
                                          <p:spTgt spid="398342"/>
                                        </p:tgtEl>
                                      </p:cBhvr>
                                    </p:animEffect>
                                  </p:childTnLst>
                                </p:cTn>
                              </p:par>
                            </p:childTnLst>
                          </p:cTn>
                        </p:par>
                        <p:par>
                          <p:cTn id="32" fill="hold">
                            <p:stCondLst>
                              <p:cond delay="2000"/>
                            </p:stCondLst>
                            <p:childTnLst>
                              <p:par>
                                <p:cTn id="33" presetID="53" presetClass="entr" presetSubtype="0" fill="hold" grpId="0" nodeType="afterEffect">
                                  <p:stCondLst>
                                    <p:cond delay="0"/>
                                  </p:stCondLst>
                                  <p:childTnLst>
                                    <p:set>
                                      <p:cBhvr>
                                        <p:cTn id="34" dur="1" fill="hold">
                                          <p:stCondLst>
                                            <p:cond delay="0"/>
                                          </p:stCondLst>
                                        </p:cTn>
                                        <p:tgtEl>
                                          <p:spTgt spid="398343"/>
                                        </p:tgtEl>
                                        <p:attrNameLst>
                                          <p:attrName>style.visibility</p:attrName>
                                        </p:attrNameLst>
                                      </p:cBhvr>
                                      <p:to>
                                        <p:strVal val="visible"/>
                                      </p:to>
                                    </p:set>
                                    <p:anim calcmode="lin" valueType="num">
                                      <p:cBhvr>
                                        <p:cTn id="35" dur="500" fill="hold"/>
                                        <p:tgtEl>
                                          <p:spTgt spid="398343"/>
                                        </p:tgtEl>
                                        <p:attrNameLst>
                                          <p:attrName>ppt_w</p:attrName>
                                        </p:attrNameLst>
                                      </p:cBhvr>
                                      <p:tavLst>
                                        <p:tav tm="0">
                                          <p:val>
                                            <p:fltVal val="0"/>
                                          </p:val>
                                        </p:tav>
                                        <p:tav tm="100000">
                                          <p:val>
                                            <p:strVal val="#ppt_w"/>
                                          </p:val>
                                        </p:tav>
                                      </p:tavLst>
                                    </p:anim>
                                    <p:anim calcmode="lin" valueType="num">
                                      <p:cBhvr>
                                        <p:cTn id="36" dur="500" fill="hold"/>
                                        <p:tgtEl>
                                          <p:spTgt spid="398343"/>
                                        </p:tgtEl>
                                        <p:attrNameLst>
                                          <p:attrName>ppt_h</p:attrName>
                                        </p:attrNameLst>
                                      </p:cBhvr>
                                      <p:tavLst>
                                        <p:tav tm="0">
                                          <p:val>
                                            <p:fltVal val="0"/>
                                          </p:val>
                                        </p:tav>
                                        <p:tav tm="100000">
                                          <p:val>
                                            <p:strVal val="#ppt_h"/>
                                          </p:val>
                                        </p:tav>
                                      </p:tavLst>
                                    </p:anim>
                                    <p:animEffect transition="in" filter="fade">
                                      <p:cBhvr>
                                        <p:cTn id="37" dur="500"/>
                                        <p:tgtEl>
                                          <p:spTgt spid="398343"/>
                                        </p:tgtEl>
                                      </p:cBhvr>
                                    </p:animEffect>
                                  </p:childTnLst>
                                </p:cTn>
                              </p:par>
                              <p:par>
                                <p:cTn id="38" presetID="12" presetClass="entr" presetSubtype="8" fill="hold" grpId="0" nodeType="withEffect">
                                  <p:stCondLst>
                                    <p:cond delay="0"/>
                                  </p:stCondLst>
                                  <p:childTnLst>
                                    <p:set>
                                      <p:cBhvr>
                                        <p:cTn id="39" dur="1" fill="hold">
                                          <p:stCondLst>
                                            <p:cond delay="0"/>
                                          </p:stCondLst>
                                        </p:cTn>
                                        <p:tgtEl>
                                          <p:spTgt spid="398344"/>
                                        </p:tgtEl>
                                        <p:attrNameLst>
                                          <p:attrName>style.visibility</p:attrName>
                                        </p:attrNameLst>
                                      </p:cBhvr>
                                      <p:to>
                                        <p:strVal val="visible"/>
                                      </p:to>
                                    </p:set>
                                    <p:animEffect transition="in" filter="slide(fromLeft)">
                                      <p:cBhvr>
                                        <p:cTn id="40" dur="500"/>
                                        <p:tgtEl>
                                          <p:spTgt spid="398344"/>
                                        </p:tgtEl>
                                      </p:cBhvr>
                                    </p:animEffect>
                                  </p:childTnLst>
                                </p:cTn>
                              </p:par>
                            </p:childTnLst>
                          </p:cTn>
                        </p:par>
                        <p:par>
                          <p:cTn id="41" fill="hold">
                            <p:stCondLst>
                              <p:cond delay="2500"/>
                            </p:stCondLst>
                            <p:childTnLst>
                              <p:par>
                                <p:cTn id="42" presetID="53" presetClass="entr" presetSubtype="0" fill="hold" grpId="0" nodeType="afterEffect">
                                  <p:stCondLst>
                                    <p:cond delay="0"/>
                                  </p:stCondLst>
                                  <p:childTnLst>
                                    <p:set>
                                      <p:cBhvr>
                                        <p:cTn id="43" dur="1" fill="hold">
                                          <p:stCondLst>
                                            <p:cond delay="0"/>
                                          </p:stCondLst>
                                        </p:cTn>
                                        <p:tgtEl>
                                          <p:spTgt spid="398355"/>
                                        </p:tgtEl>
                                        <p:attrNameLst>
                                          <p:attrName>style.visibility</p:attrName>
                                        </p:attrNameLst>
                                      </p:cBhvr>
                                      <p:to>
                                        <p:strVal val="visible"/>
                                      </p:to>
                                    </p:set>
                                    <p:anim calcmode="lin" valueType="num">
                                      <p:cBhvr>
                                        <p:cTn id="44" dur="500" fill="hold"/>
                                        <p:tgtEl>
                                          <p:spTgt spid="398355"/>
                                        </p:tgtEl>
                                        <p:attrNameLst>
                                          <p:attrName>ppt_w</p:attrName>
                                        </p:attrNameLst>
                                      </p:cBhvr>
                                      <p:tavLst>
                                        <p:tav tm="0">
                                          <p:val>
                                            <p:fltVal val="0"/>
                                          </p:val>
                                        </p:tav>
                                        <p:tav tm="100000">
                                          <p:val>
                                            <p:strVal val="#ppt_w"/>
                                          </p:val>
                                        </p:tav>
                                      </p:tavLst>
                                    </p:anim>
                                    <p:anim calcmode="lin" valueType="num">
                                      <p:cBhvr>
                                        <p:cTn id="45" dur="500" fill="hold"/>
                                        <p:tgtEl>
                                          <p:spTgt spid="398355"/>
                                        </p:tgtEl>
                                        <p:attrNameLst>
                                          <p:attrName>ppt_h</p:attrName>
                                        </p:attrNameLst>
                                      </p:cBhvr>
                                      <p:tavLst>
                                        <p:tav tm="0">
                                          <p:val>
                                            <p:fltVal val="0"/>
                                          </p:val>
                                        </p:tav>
                                        <p:tav tm="100000">
                                          <p:val>
                                            <p:strVal val="#ppt_h"/>
                                          </p:val>
                                        </p:tav>
                                      </p:tavLst>
                                    </p:anim>
                                    <p:animEffect transition="in" filter="fade">
                                      <p:cBhvr>
                                        <p:cTn id="46" dur="500"/>
                                        <p:tgtEl>
                                          <p:spTgt spid="398355"/>
                                        </p:tgtEl>
                                      </p:cBhvr>
                                    </p:animEffect>
                                  </p:childTnLst>
                                </p:cTn>
                              </p:par>
                            </p:childTnLst>
                          </p:cTn>
                        </p:par>
                        <p:par>
                          <p:cTn id="47" fill="hold">
                            <p:stCondLst>
                              <p:cond delay="3000"/>
                            </p:stCondLst>
                            <p:childTnLst>
                              <p:par>
                                <p:cTn id="48" presetID="53" presetClass="entr" presetSubtype="0" fill="hold" grpId="0" nodeType="afterEffect">
                                  <p:stCondLst>
                                    <p:cond delay="0"/>
                                  </p:stCondLst>
                                  <p:childTnLst>
                                    <p:set>
                                      <p:cBhvr>
                                        <p:cTn id="49" dur="1" fill="hold">
                                          <p:stCondLst>
                                            <p:cond delay="0"/>
                                          </p:stCondLst>
                                        </p:cTn>
                                        <p:tgtEl>
                                          <p:spTgt spid="398356"/>
                                        </p:tgtEl>
                                        <p:attrNameLst>
                                          <p:attrName>style.visibility</p:attrName>
                                        </p:attrNameLst>
                                      </p:cBhvr>
                                      <p:to>
                                        <p:strVal val="visible"/>
                                      </p:to>
                                    </p:set>
                                    <p:anim calcmode="lin" valueType="num">
                                      <p:cBhvr>
                                        <p:cTn id="50" dur="500" fill="hold"/>
                                        <p:tgtEl>
                                          <p:spTgt spid="398356"/>
                                        </p:tgtEl>
                                        <p:attrNameLst>
                                          <p:attrName>ppt_w</p:attrName>
                                        </p:attrNameLst>
                                      </p:cBhvr>
                                      <p:tavLst>
                                        <p:tav tm="0">
                                          <p:val>
                                            <p:fltVal val="0"/>
                                          </p:val>
                                        </p:tav>
                                        <p:tav tm="100000">
                                          <p:val>
                                            <p:strVal val="#ppt_w"/>
                                          </p:val>
                                        </p:tav>
                                      </p:tavLst>
                                    </p:anim>
                                    <p:anim calcmode="lin" valueType="num">
                                      <p:cBhvr>
                                        <p:cTn id="51" dur="500" fill="hold"/>
                                        <p:tgtEl>
                                          <p:spTgt spid="398356"/>
                                        </p:tgtEl>
                                        <p:attrNameLst>
                                          <p:attrName>ppt_h</p:attrName>
                                        </p:attrNameLst>
                                      </p:cBhvr>
                                      <p:tavLst>
                                        <p:tav tm="0">
                                          <p:val>
                                            <p:fltVal val="0"/>
                                          </p:val>
                                        </p:tav>
                                        <p:tav tm="100000">
                                          <p:val>
                                            <p:strVal val="#ppt_h"/>
                                          </p:val>
                                        </p:tav>
                                      </p:tavLst>
                                    </p:anim>
                                    <p:animEffect transition="in" filter="fade">
                                      <p:cBhvr>
                                        <p:cTn id="52" dur="500"/>
                                        <p:tgtEl>
                                          <p:spTgt spid="398356"/>
                                        </p:tgtEl>
                                      </p:cBhvr>
                                    </p:animEffect>
                                  </p:childTnLst>
                                </p:cTn>
                              </p:par>
                              <p:par>
                                <p:cTn id="53" presetID="12" presetClass="entr" presetSubtype="8" fill="hold" grpId="0" nodeType="withEffect">
                                  <p:stCondLst>
                                    <p:cond delay="0"/>
                                  </p:stCondLst>
                                  <p:childTnLst>
                                    <p:set>
                                      <p:cBhvr>
                                        <p:cTn id="54" dur="1" fill="hold">
                                          <p:stCondLst>
                                            <p:cond delay="0"/>
                                          </p:stCondLst>
                                        </p:cTn>
                                        <p:tgtEl>
                                          <p:spTgt spid="398357"/>
                                        </p:tgtEl>
                                        <p:attrNameLst>
                                          <p:attrName>style.visibility</p:attrName>
                                        </p:attrNameLst>
                                      </p:cBhvr>
                                      <p:to>
                                        <p:strVal val="visible"/>
                                      </p:to>
                                    </p:set>
                                    <p:animEffect transition="in" filter="slide(fromLeft)">
                                      <p:cBhvr>
                                        <p:cTn id="55" dur="500"/>
                                        <p:tgtEl>
                                          <p:spTgt spid="398357"/>
                                        </p:tgtEl>
                                      </p:cBhvr>
                                    </p:animEffect>
                                  </p:childTnLst>
                                </p:cTn>
                              </p:par>
                            </p:childTnLst>
                          </p:cTn>
                        </p:par>
                        <p:par>
                          <p:cTn id="56" fill="hold">
                            <p:stCondLst>
                              <p:cond delay="3500"/>
                            </p:stCondLst>
                            <p:childTnLst>
                              <p:par>
                                <p:cTn id="57" presetID="53" presetClass="entr" presetSubtype="0" fill="hold" grpId="0" nodeType="afterEffect">
                                  <p:stCondLst>
                                    <p:cond delay="0"/>
                                  </p:stCondLst>
                                  <p:childTnLst>
                                    <p:set>
                                      <p:cBhvr>
                                        <p:cTn id="58" dur="1" fill="hold">
                                          <p:stCondLst>
                                            <p:cond delay="0"/>
                                          </p:stCondLst>
                                        </p:cTn>
                                        <p:tgtEl>
                                          <p:spTgt spid="398358"/>
                                        </p:tgtEl>
                                        <p:attrNameLst>
                                          <p:attrName>style.visibility</p:attrName>
                                        </p:attrNameLst>
                                      </p:cBhvr>
                                      <p:to>
                                        <p:strVal val="visible"/>
                                      </p:to>
                                    </p:set>
                                    <p:anim calcmode="lin" valueType="num">
                                      <p:cBhvr>
                                        <p:cTn id="59" dur="500" fill="hold"/>
                                        <p:tgtEl>
                                          <p:spTgt spid="398358"/>
                                        </p:tgtEl>
                                        <p:attrNameLst>
                                          <p:attrName>ppt_w</p:attrName>
                                        </p:attrNameLst>
                                      </p:cBhvr>
                                      <p:tavLst>
                                        <p:tav tm="0">
                                          <p:val>
                                            <p:fltVal val="0"/>
                                          </p:val>
                                        </p:tav>
                                        <p:tav tm="100000">
                                          <p:val>
                                            <p:strVal val="#ppt_w"/>
                                          </p:val>
                                        </p:tav>
                                      </p:tavLst>
                                    </p:anim>
                                    <p:anim calcmode="lin" valueType="num">
                                      <p:cBhvr>
                                        <p:cTn id="60" dur="500" fill="hold"/>
                                        <p:tgtEl>
                                          <p:spTgt spid="398358"/>
                                        </p:tgtEl>
                                        <p:attrNameLst>
                                          <p:attrName>ppt_h</p:attrName>
                                        </p:attrNameLst>
                                      </p:cBhvr>
                                      <p:tavLst>
                                        <p:tav tm="0">
                                          <p:val>
                                            <p:fltVal val="0"/>
                                          </p:val>
                                        </p:tav>
                                        <p:tav tm="100000">
                                          <p:val>
                                            <p:strVal val="#ppt_h"/>
                                          </p:val>
                                        </p:tav>
                                      </p:tavLst>
                                    </p:anim>
                                    <p:animEffect transition="in" filter="fade">
                                      <p:cBhvr>
                                        <p:cTn id="61" dur="500"/>
                                        <p:tgtEl>
                                          <p:spTgt spid="398358"/>
                                        </p:tgtEl>
                                      </p:cBhvr>
                                    </p:animEffect>
                                  </p:childTnLst>
                                </p:cTn>
                              </p:par>
                              <p:par>
                                <p:cTn id="62" presetID="12" presetClass="entr" presetSubtype="8" fill="hold" grpId="0" nodeType="withEffect">
                                  <p:stCondLst>
                                    <p:cond delay="0"/>
                                  </p:stCondLst>
                                  <p:childTnLst>
                                    <p:set>
                                      <p:cBhvr>
                                        <p:cTn id="63" dur="1" fill="hold">
                                          <p:stCondLst>
                                            <p:cond delay="0"/>
                                          </p:stCondLst>
                                        </p:cTn>
                                        <p:tgtEl>
                                          <p:spTgt spid="398359"/>
                                        </p:tgtEl>
                                        <p:attrNameLst>
                                          <p:attrName>style.visibility</p:attrName>
                                        </p:attrNameLst>
                                      </p:cBhvr>
                                      <p:to>
                                        <p:strVal val="visible"/>
                                      </p:to>
                                    </p:set>
                                    <p:animEffect transition="in" filter="slide(fromLeft)">
                                      <p:cBhvr>
                                        <p:cTn id="64" dur="500"/>
                                        <p:tgtEl>
                                          <p:spTgt spid="398359"/>
                                        </p:tgtEl>
                                      </p:cBhvr>
                                    </p:animEffect>
                                  </p:childTnLst>
                                </p:cTn>
                              </p:par>
                            </p:childTnLst>
                          </p:cTn>
                        </p:par>
                      </p:childTnLst>
                    </p:cTn>
                  </p:par>
                  <p:par>
                    <p:cTn id="65" fill="hold">
                      <p:stCondLst>
                        <p:cond delay="indefinite"/>
                      </p:stCondLst>
                      <p:childTnLst>
                        <p:par>
                          <p:cTn id="66" fill="hold">
                            <p:stCondLst>
                              <p:cond delay="0"/>
                            </p:stCondLst>
                            <p:childTnLst>
                              <p:par>
                                <p:cTn id="67" presetID="12" presetClass="entr" presetSubtype="8" fill="hold" nodeType="clickEffect">
                                  <p:stCondLst>
                                    <p:cond delay="0"/>
                                  </p:stCondLst>
                                  <p:childTnLst>
                                    <p:set>
                                      <p:cBhvr>
                                        <p:cTn id="68" dur="1" fill="hold">
                                          <p:stCondLst>
                                            <p:cond delay="0"/>
                                          </p:stCondLst>
                                        </p:cTn>
                                        <p:tgtEl>
                                          <p:spTgt spid="398360"/>
                                        </p:tgtEl>
                                        <p:attrNameLst>
                                          <p:attrName>style.visibility</p:attrName>
                                        </p:attrNameLst>
                                      </p:cBhvr>
                                      <p:to>
                                        <p:strVal val="visible"/>
                                      </p:to>
                                    </p:set>
                                    <p:animEffect transition="in" filter="slide(fromLeft)">
                                      <p:cBhvr>
                                        <p:cTn id="69" dur="500"/>
                                        <p:tgtEl>
                                          <p:spTgt spid="3983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8353" grpId="0" animBg="1"/>
      <p:bldP spid="398340" grpId="0" animBg="1"/>
      <p:bldP spid="398341" grpId="0" animBg="1"/>
      <p:bldP spid="398342" grpId="0"/>
      <p:bldP spid="398343" grpId="0" animBg="1"/>
      <p:bldP spid="398344" grpId="0"/>
      <p:bldP spid="398350" grpId="0" animBg="1"/>
      <p:bldP spid="398355" grpId="0" animBg="1"/>
      <p:bldP spid="398356" grpId="0" animBg="1"/>
      <p:bldP spid="398357" grpId="0"/>
      <p:bldP spid="398358" grpId="0" animBg="1"/>
      <p:bldP spid="398359" grpId="0"/>
      <p:bldP spid="39836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6" name="Rectangle 2"/>
          <p:cNvSpPr>
            <a:spLocks noGrp="1" noChangeArrowheads="1"/>
          </p:cNvSpPr>
          <p:nvPr>
            <p:ph type="title"/>
          </p:nvPr>
        </p:nvSpPr>
        <p:spPr/>
        <p:txBody>
          <a:bodyPr/>
          <a:lstStyle/>
          <a:p>
            <a:r>
              <a:rPr lang="hr-HR" dirty="0" smtClean="0">
                <a:solidFill>
                  <a:schemeClr val="accent2"/>
                </a:solidFill>
              </a:rPr>
              <a:t>Karakter </a:t>
            </a:r>
            <a:endParaRPr lang="en-US" dirty="0">
              <a:solidFill>
                <a:schemeClr val="accent2"/>
              </a:solidFill>
            </a:endParaRPr>
          </a:p>
        </p:txBody>
      </p:sp>
      <p:sp>
        <p:nvSpPr>
          <p:cNvPr id="410627" name="Rectangle 3"/>
          <p:cNvSpPr>
            <a:spLocks noGrp="1" noChangeArrowheads="1"/>
          </p:cNvSpPr>
          <p:nvPr>
            <p:ph type="body" idx="1"/>
          </p:nvPr>
        </p:nvSpPr>
        <p:spPr/>
        <p:txBody>
          <a:bodyPr/>
          <a:lstStyle/>
          <a:p>
            <a:pPr>
              <a:buClr>
                <a:srgbClr val="5F5F5F"/>
              </a:buClr>
              <a:buFont typeface="Wingdings" pitchFamily="2" charset="2"/>
              <a:buChar char="Ü"/>
            </a:pPr>
            <a:r>
              <a:rPr lang="hr-HR" sz="1800" dirty="0" smtClean="0">
                <a:solidFill>
                  <a:schemeClr val="tx1"/>
                </a:solidFill>
              </a:rPr>
              <a:t>Jednostavne ali elegantne navike </a:t>
            </a:r>
            <a:endParaRPr lang="en-US" sz="1800" dirty="0">
              <a:solidFill>
                <a:schemeClr val="tx1"/>
              </a:solidFill>
            </a:endParaRPr>
          </a:p>
          <a:p>
            <a:pPr>
              <a:buClr>
                <a:srgbClr val="5F5F5F"/>
              </a:buClr>
              <a:buFont typeface="Wingdings" pitchFamily="2" charset="2"/>
              <a:buChar char="Ü"/>
            </a:pPr>
            <a:r>
              <a:rPr lang="hr-HR" sz="1800" dirty="0" smtClean="0">
                <a:solidFill>
                  <a:schemeClr val="tx1"/>
                </a:solidFill>
              </a:rPr>
              <a:t>Uživao je u ukusnoj hrani</a:t>
            </a:r>
            <a:r>
              <a:rPr lang="en-US" sz="1800" dirty="0" smtClean="0">
                <a:solidFill>
                  <a:schemeClr val="tx1"/>
                </a:solidFill>
              </a:rPr>
              <a:t>                                </a:t>
            </a:r>
            <a:endParaRPr lang="en-US" sz="1800" dirty="0">
              <a:solidFill>
                <a:schemeClr val="tx1"/>
              </a:solidFill>
            </a:endParaRPr>
          </a:p>
          <a:p>
            <a:pPr>
              <a:buClr>
                <a:srgbClr val="5F5F5F"/>
              </a:buClr>
              <a:buFont typeface="Wingdings" pitchFamily="2" charset="2"/>
              <a:buChar char="Ü"/>
            </a:pPr>
            <a:r>
              <a:rPr lang="hr-HR" sz="1800" dirty="0" smtClean="0">
                <a:solidFill>
                  <a:schemeClr val="tx1"/>
                </a:solidFill>
              </a:rPr>
              <a:t>Bez materijalnih iskušenja </a:t>
            </a:r>
            <a:endParaRPr lang="en-US" sz="1800" dirty="0">
              <a:solidFill>
                <a:schemeClr val="tx1"/>
              </a:solidFill>
            </a:endParaRPr>
          </a:p>
          <a:p>
            <a:pPr>
              <a:buClr>
                <a:srgbClr val="5F5F5F"/>
              </a:buClr>
              <a:buFont typeface="Wingdings" pitchFamily="2" charset="2"/>
              <a:buChar char="Ü"/>
            </a:pPr>
            <a:r>
              <a:rPr lang="hr-HR" sz="1800" dirty="0" smtClean="0">
                <a:solidFill>
                  <a:schemeClr val="tx1"/>
                </a:solidFill>
              </a:rPr>
              <a:t>Volio je cvijeće i njegov miris </a:t>
            </a:r>
            <a:endParaRPr lang="en-US" sz="1800" dirty="0">
              <a:solidFill>
                <a:schemeClr val="tx1"/>
              </a:solidFill>
            </a:endParaRPr>
          </a:p>
          <a:p>
            <a:pPr>
              <a:buClr>
                <a:srgbClr val="5F5F5F"/>
              </a:buClr>
              <a:buFont typeface="Wingdings" pitchFamily="2" charset="2"/>
              <a:buChar char="Ü"/>
            </a:pPr>
            <a:r>
              <a:rPr lang="hr-HR" sz="1800" dirty="0" smtClean="0">
                <a:solidFill>
                  <a:schemeClr val="tx1"/>
                </a:solidFill>
              </a:rPr>
              <a:t>Stvari koje je Poslanik a.s., imao u trenutku smrti bile su </a:t>
            </a:r>
            <a:r>
              <a:rPr lang="hr-HR" sz="1800" dirty="0" smtClean="0">
                <a:solidFill>
                  <a:schemeClr val="tx1"/>
                </a:solidFill>
              </a:rPr>
              <a:t>staru prosirku za postelju </a:t>
            </a:r>
            <a:r>
              <a:rPr lang="hr-HR" sz="1800" dirty="0" smtClean="0">
                <a:solidFill>
                  <a:schemeClr val="tx1"/>
                </a:solidFill>
              </a:rPr>
              <a:t>i oklop, što nam govori dosta o njegovoj ličnosti, skromnosti i karakteru.</a:t>
            </a:r>
            <a:endParaRPr lang="en-US" sz="1800" dirty="0">
              <a:solidFill>
                <a:schemeClr val="tx1"/>
              </a:solidFill>
            </a:endParaRPr>
          </a:p>
          <a:p>
            <a:endParaRPr lang="en-US" sz="1800" dirty="0">
              <a:solidFill>
                <a:schemeClr val="tx1"/>
              </a:solidFill>
            </a:endParaRPr>
          </a:p>
        </p:txBody>
      </p:sp>
      <p:grpSp>
        <p:nvGrpSpPr>
          <p:cNvPr id="410628" name="Group 4"/>
          <p:cNvGrpSpPr>
            <a:grpSpLocks/>
          </p:cNvGrpSpPr>
          <p:nvPr/>
        </p:nvGrpSpPr>
        <p:grpSpPr bwMode="auto">
          <a:xfrm>
            <a:off x="79375" y="5445125"/>
            <a:ext cx="8308975" cy="863600"/>
            <a:chOff x="50" y="3430"/>
            <a:chExt cx="5234" cy="544"/>
          </a:xfrm>
        </p:grpSpPr>
        <p:sp>
          <p:nvSpPr>
            <p:cNvPr id="410629" name="Rectangle 5"/>
            <p:cNvSpPr>
              <a:spLocks noChangeArrowheads="1"/>
            </p:cNvSpPr>
            <p:nvPr/>
          </p:nvSpPr>
          <p:spPr bwMode="auto">
            <a:xfrm>
              <a:off x="748" y="3430"/>
              <a:ext cx="4536" cy="544"/>
            </a:xfrm>
            <a:prstGeom prst="rect">
              <a:avLst/>
            </a:prstGeom>
            <a:solidFill>
              <a:srgbClr val="5F5F5F"/>
            </a:solidFill>
            <a:ln w="9525" algn="ctr">
              <a:noFill/>
              <a:miter lim="800000"/>
              <a:headEnd/>
              <a:tailEnd/>
            </a:ln>
            <a:effectLst/>
          </p:spPr>
          <p:txBody>
            <a:bodyPr wrap="none" anchor="ctr"/>
            <a:lstStyle/>
            <a:p>
              <a:pPr algn="ctr" eaLnBrk="0" hangingPunct="0"/>
              <a:endParaRPr lang="en-US" sz="1000" b="1" i="1" dirty="0">
                <a:solidFill>
                  <a:srgbClr val="33CCCC"/>
                </a:solidFill>
                <a:latin typeface="Arial" charset="0"/>
              </a:endParaRPr>
            </a:p>
            <a:p>
              <a:pPr algn="ctr" eaLnBrk="0" hangingPunct="0"/>
              <a:r>
                <a:rPr lang="en-US" sz="1000" i="1" dirty="0" smtClean="0">
                  <a:solidFill>
                    <a:schemeClr val="bg1"/>
                  </a:solidFill>
                  <a:latin typeface="Arial" charset="0"/>
                </a:rPr>
                <a:t>“</a:t>
              </a:r>
              <a:r>
                <a:rPr lang="hr-HR" sz="1200" i="1" dirty="0" smtClean="0">
                  <a:solidFill>
                    <a:schemeClr val="bg1"/>
                  </a:solidFill>
                  <a:latin typeface="Arial" charset="0"/>
                </a:rPr>
                <a:t>Promjene su se dešavale, ali Božija objava se nije mijenjala. U pobjedi ili gubitku, slasti ili nesreći, bogatstvu</a:t>
              </a:r>
              <a:br>
                <a:rPr lang="hr-HR" sz="1200" i="1" dirty="0" smtClean="0">
                  <a:solidFill>
                    <a:schemeClr val="bg1"/>
                  </a:solidFill>
                  <a:latin typeface="Arial" charset="0"/>
                </a:rPr>
              </a:br>
              <a:r>
                <a:rPr lang="hr-HR" sz="1200" i="1" dirty="0" smtClean="0">
                  <a:solidFill>
                    <a:schemeClr val="bg1"/>
                  </a:solidFill>
                  <a:latin typeface="Arial" charset="0"/>
                </a:rPr>
                <a:t>ili siromaštvu, on je uvijek bio isti čovjek.</a:t>
              </a:r>
              <a:r>
                <a:rPr lang="en-US" sz="1200" i="1" dirty="0" smtClean="0">
                  <a:solidFill>
                    <a:schemeClr val="bg1"/>
                  </a:solidFill>
                  <a:latin typeface="Arial" charset="0"/>
                </a:rPr>
                <a:t>” </a:t>
              </a:r>
              <a:endParaRPr lang="en-US" sz="1200" i="1" dirty="0">
                <a:solidFill>
                  <a:schemeClr val="bg1"/>
                </a:solidFill>
                <a:latin typeface="Arial" charset="0"/>
              </a:endParaRPr>
            </a:p>
            <a:p>
              <a:pPr algn="ctr" eaLnBrk="0" hangingPunct="0"/>
              <a:endParaRPr lang="en-US" sz="1200" i="1" dirty="0">
                <a:solidFill>
                  <a:schemeClr val="bg1"/>
                </a:solidFill>
                <a:latin typeface="Arial" charset="0"/>
              </a:endParaRPr>
            </a:p>
            <a:p>
              <a:pPr algn="ctr" eaLnBrk="0" hangingPunct="0"/>
              <a:r>
                <a:rPr lang="en-US" sz="800" i="1" dirty="0">
                  <a:solidFill>
                    <a:srgbClr val="FFFF00"/>
                  </a:solidFill>
                  <a:latin typeface="Arial" charset="0"/>
                </a:rPr>
                <a:t>Prof K.S Ramakrishna </a:t>
              </a:r>
              <a:r>
                <a:rPr lang="en-US" sz="800" i="1" dirty="0" err="1">
                  <a:solidFill>
                    <a:srgbClr val="FFFF00"/>
                  </a:solidFill>
                  <a:latin typeface="Arial" charset="0"/>
                </a:rPr>
                <a:t>Rao</a:t>
              </a:r>
              <a:r>
                <a:rPr lang="en-US" sz="800" i="1" dirty="0">
                  <a:solidFill>
                    <a:srgbClr val="FFFF00"/>
                  </a:solidFill>
                  <a:latin typeface="Arial" charset="0"/>
                </a:rPr>
                <a:t>, Mohammed The Prophet</a:t>
              </a:r>
            </a:p>
            <a:p>
              <a:pPr algn="ctr" eaLnBrk="0" hangingPunct="0"/>
              <a:r>
                <a:rPr lang="en-US" sz="800" i="1" dirty="0">
                  <a:solidFill>
                    <a:srgbClr val="FFFF00"/>
                  </a:solidFill>
                  <a:latin typeface="Arial" charset="0"/>
                </a:rPr>
                <a:t/>
              </a:r>
              <a:br>
                <a:rPr lang="en-US" sz="800" i="1" dirty="0">
                  <a:solidFill>
                    <a:srgbClr val="FFFF00"/>
                  </a:solidFill>
                  <a:latin typeface="Arial" charset="0"/>
                </a:rPr>
              </a:br>
              <a:endParaRPr lang="en-US" sz="800" i="1" dirty="0">
                <a:solidFill>
                  <a:srgbClr val="FFFF00"/>
                </a:solidFill>
                <a:latin typeface="Arial" charset="0"/>
              </a:endParaRPr>
            </a:p>
          </p:txBody>
        </p:sp>
        <p:grpSp>
          <p:nvGrpSpPr>
            <p:cNvPr id="410630" name="Group 6"/>
            <p:cNvGrpSpPr>
              <a:grpSpLocks/>
            </p:cNvGrpSpPr>
            <p:nvPr/>
          </p:nvGrpSpPr>
          <p:grpSpPr bwMode="auto">
            <a:xfrm>
              <a:off x="50" y="3566"/>
              <a:ext cx="880" cy="272"/>
              <a:chOff x="2960" y="2576"/>
              <a:chExt cx="199" cy="202"/>
            </a:xfrm>
          </p:grpSpPr>
          <p:sp>
            <p:nvSpPr>
              <p:cNvPr id="410631" name="Oval 7"/>
              <p:cNvSpPr>
                <a:spLocks noChangeArrowheads="1"/>
              </p:cNvSpPr>
              <p:nvPr/>
            </p:nvSpPr>
            <p:spPr bwMode="auto">
              <a:xfrm>
                <a:off x="2976" y="2605"/>
                <a:ext cx="173" cy="173"/>
              </a:xfrm>
              <a:prstGeom prst="ellipse">
                <a:avLst/>
              </a:prstGeom>
              <a:solidFill>
                <a:srgbClr val="FF9900"/>
              </a:solidFill>
              <a:ln w="9525">
                <a:noFill/>
                <a:round/>
                <a:headEnd/>
                <a:tailEnd/>
              </a:ln>
              <a:effectLst/>
            </p:spPr>
            <p:txBody>
              <a:bodyPr wrap="none" anchor="ctr">
                <a:spAutoFit/>
              </a:bodyPr>
              <a:lstStyle/>
              <a:p>
                <a:endParaRPr lang="hr-HR"/>
              </a:p>
            </p:txBody>
          </p:sp>
          <p:sp>
            <p:nvSpPr>
              <p:cNvPr id="410632" name="Oval 8"/>
              <p:cNvSpPr>
                <a:spLocks noChangeAspect="1" noChangeArrowheads="1"/>
              </p:cNvSpPr>
              <p:nvPr/>
            </p:nvSpPr>
            <p:spPr bwMode="auto">
              <a:xfrm>
                <a:off x="2960" y="2576"/>
                <a:ext cx="199" cy="199"/>
              </a:xfrm>
              <a:prstGeom prst="ellipse">
                <a:avLst/>
              </a:prstGeom>
              <a:solidFill>
                <a:srgbClr val="FF9900"/>
              </a:solidFill>
              <a:ln w="9525">
                <a:noFill/>
                <a:round/>
                <a:headEnd/>
                <a:tailEnd/>
              </a:ln>
              <a:effectLst/>
            </p:spPr>
            <p:txBody>
              <a:bodyPr anchor="ctr" anchorCtr="1"/>
              <a:lstStyle/>
              <a:p>
                <a:pPr algn="ctr" eaLnBrk="0" hangingPunct="0"/>
                <a:r>
                  <a:rPr lang="hr-HR" sz="1000" b="1" dirty="0" smtClean="0">
                    <a:latin typeface="Arial" charset="0"/>
                  </a:rPr>
                  <a:t>Zapažanja </a:t>
                </a:r>
              </a:p>
            </p:txBody>
          </p:sp>
        </p:grpSp>
      </p:grpSp>
      <p:sp>
        <p:nvSpPr>
          <p:cNvPr id="410633" name="Cloud"/>
          <p:cNvSpPr>
            <a:spLocks noEditPoints="1" noChangeArrowheads="1"/>
          </p:cNvSpPr>
          <p:nvPr/>
        </p:nvSpPr>
        <p:spPr bwMode="auto">
          <a:xfrm>
            <a:off x="5214942" y="1571612"/>
            <a:ext cx="2592387" cy="1368425"/>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67 w 21600"/>
              <a:gd name="T5" fmla="*/ 10800 h 21600"/>
              <a:gd name="T6" fmla="*/ 10800 w 21600"/>
              <a:gd name="T7" fmla="*/ 21577 h 21600"/>
              <a:gd name="T8" fmla="*/ 21582 w 21600"/>
              <a:gd name="T9" fmla="*/ 10800 h 21600"/>
              <a:gd name="T10" fmla="*/ 10800 w 21600"/>
              <a:gd name="T11" fmla="*/ 1235 h 21600"/>
              <a:gd name="T12" fmla="*/ 3163 w 21600"/>
              <a:gd name="T13" fmla="*/ 3163 h 21600"/>
              <a:gd name="T14" fmla="*/ 18437 w 21600"/>
              <a:gd name="T15" fmla="*/ 18437 h 21600"/>
            </a:gdLst>
            <a:ahLst/>
            <a:cxnLst>
              <a:cxn ang="0">
                <a:pos x="T4" y="T5"/>
              </a:cxn>
              <a:cxn ang="0">
                <a:pos x="T6" y="T7"/>
              </a:cxn>
              <a:cxn ang="0">
                <a:pos x="T8" y="T9"/>
              </a:cxn>
              <a:cxn ang="0">
                <a:pos x="T10" y="T11"/>
              </a:cxn>
            </a:cxnLst>
            <a:rect l="T12" t="T13" r="T14" b="T15"/>
            <a:pathLst>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Lst>
          </a:custGeom>
          <a:solidFill>
            <a:srgbClr val="FFFF99"/>
          </a:solidFill>
          <a:ln w="9525">
            <a:solidFill>
              <a:srgbClr val="000000"/>
            </a:solidFill>
            <a:miter lim="800000"/>
            <a:headEnd/>
            <a:tailEnd/>
          </a:ln>
          <a:effectLst>
            <a:outerShdw dist="35921" dir="2700000" algn="ctr" rotWithShape="0">
              <a:srgbClr val="000000"/>
            </a:outerShdw>
          </a:effectLst>
        </p:spPr>
        <p:txBody>
          <a:bodyPr anchor="ctr"/>
          <a:lstStyle/>
          <a:p>
            <a:pPr algn="ctr" eaLnBrk="0" hangingPunct="0"/>
            <a:r>
              <a:rPr lang="hr-HR" sz="1200" b="1" dirty="0" smtClean="0">
                <a:solidFill>
                  <a:srgbClr val="004E2D"/>
                </a:solidFill>
                <a:latin typeface="Arial" charset="0"/>
              </a:rPr>
              <a:t>‘’Prenosi jedan ashab: Deset godina sam bio sa Poslanikom a.s., i nikad mi nije rekao ništa ružno.’’</a:t>
            </a:r>
            <a:endParaRPr lang="en-US" sz="1200" b="1" dirty="0">
              <a:solidFill>
                <a:srgbClr val="004E2D"/>
              </a:solidFill>
              <a:latin typeface="Arial" charset="0"/>
            </a:endParaRPr>
          </a:p>
        </p:txBody>
      </p:sp>
      <p:sp>
        <p:nvSpPr>
          <p:cNvPr id="410634" name="Rectangle 10"/>
          <p:cNvSpPr>
            <a:spLocks noChangeArrowheads="1"/>
          </p:cNvSpPr>
          <p:nvPr/>
        </p:nvSpPr>
        <p:spPr bwMode="auto">
          <a:xfrm rot="-1729670">
            <a:off x="0" y="549275"/>
            <a:ext cx="1584325" cy="360363"/>
          </a:xfrm>
          <a:prstGeom prst="rect">
            <a:avLst/>
          </a:prstGeom>
          <a:solidFill>
            <a:srgbClr val="FFFF99"/>
          </a:solidFill>
          <a:ln w="9525" algn="ctr">
            <a:solidFill>
              <a:schemeClr val="tx1"/>
            </a:solidFill>
            <a:miter lim="800000"/>
            <a:headEnd/>
            <a:tailEnd/>
          </a:ln>
          <a:effectLst>
            <a:outerShdw dist="35921" dir="2700000" algn="ctr" rotWithShape="0">
              <a:schemeClr val="tx1"/>
            </a:outerShdw>
          </a:effectLst>
        </p:spPr>
        <p:txBody>
          <a:bodyPr lIns="45720" rIns="45720" anchor="ctr"/>
          <a:lstStyle/>
          <a:p>
            <a:pPr algn="ctr">
              <a:buFont typeface="Arial" charset="0"/>
              <a:buNone/>
            </a:pPr>
            <a:r>
              <a:rPr lang="hr-HR" sz="1200" b="1" dirty="0" smtClean="0">
                <a:latin typeface="Arial" charset="0"/>
              </a:rPr>
              <a:t>Uvid </a:t>
            </a:r>
            <a:endParaRPr lang="en-GB" sz="1200" b="1" dirty="0">
              <a:latin typeface="Arial"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410634"/>
                                        </p:tgtEl>
                                        <p:attrNameLst>
                                          <p:attrName>style.visibility</p:attrName>
                                        </p:attrNameLst>
                                      </p:cBhvr>
                                      <p:to>
                                        <p:strVal val="visible"/>
                                      </p:to>
                                    </p:set>
                                    <p:anim calcmode="lin" valueType="num">
                                      <p:cBhvr>
                                        <p:cTn id="7" dur="500" fill="hold"/>
                                        <p:tgtEl>
                                          <p:spTgt spid="410634"/>
                                        </p:tgtEl>
                                        <p:attrNameLst>
                                          <p:attrName>ppt_w</p:attrName>
                                        </p:attrNameLst>
                                      </p:cBhvr>
                                      <p:tavLst>
                                        <p:tav tm="0">
                                          <p:val>
                                            <p:fltVal val="0"/>
                                          </p:val>
                                        </p:tav>
                                        <p:tav tm="100000">
                                          <p:val>
                                            <p:strVal val="#ppt_w"/>
                                          </p:val>
                                        </p:tav>
                                      </p:tavLst>
                                    </p:anim>
                                    <p:anim calcmode="lin" valueType="num">
                                      <p:cBhvr>
                                        <p:cTn id="8" dur="500" fill="hold"/>
                                        <p:tgtEl>
                                          <p:spTgt spid="410634"/>
                                        </p:tgtEl>
                                        <p:attrNameLst>
                                          <p:attrName>ppt_h</p:attrName>
                                        </p:attrNameLst>
                                      </p:cBhvr>
                                      <p:tavLst>
                                        <p:tav tm="0">
                                          <p:val>
                                            <p:fltVal val="0"/>
                                          </p:val>
                                        </p:tav>
                                        <p:tav tm="100000">
                                          <p:val>
                                            <p:strVal val="#ppt_h"/>
                                          </p:val>
                                        </p:tav>
                                      </p:tavLst>
                                    </p:anim>
                                    <p:animEffect transition="in" filter="fade">
                                      <p:cBhvr>
                                        <p:cTn id="9" dur="500"/>
                                        <p:tgtEl>
                                          <p:spTgt spid="410634"/>
                                        </p:tgtEl>
                                      </p:cBhvr>
                                    </p:animEffect>
                                  </p:childTnLst>
                                </p:cTn>
                              </p:par>
                            </p:childTnLst>
                          </p:cTn>
                        </p:par>
                      </p:childTnLst>
                    </p:cTn>
                  </p:par>
                  <p:par>
                    <p:cTn id="10" fill="hold">
                      <p:stCondLst>
                        <p:cond delay="indefinite"/>
                      </p:stCondLst>
                      <p:childTnLst>
                        <p:par>
                          <p:cTn id="11" fill="hold">
                            <p:stCondLst>
                              <p:cond delay="0"/>
                            </p:stCondLst>
                            <p:childTnLst>
                              <p:par>
                                <p:cTn id="12" presetID="12" presetClass="entr" presetSubtype="8" fill="hold" nodeType="clickEffect">
                                  <p:stCondLst>
                                    <p:cond delay="0"/>
                                  </p:stCondLst>
                                  <p:childTnLst>
                                    <p:set>
                                      <p:cBhvr>
                                        <p:cTn id="13" dur="1" fill="hold">
                                          <p:stCondLst>
                                            <p:cond delay="0"/>
                                          </p:stCondLst>
                                        </p:cTn>
                                        <p:tgtEl>
                                          <p:spTgt spid="410628"/>
                                        </p:tgtEl>
                                        <p:attrNameLst>
                                          <p:attrName>style.visibility</p:attrName>
                                        </p:attrNameLst>
                                      </p:cBhvr>
                                      <p:to>
                                        <p:strVal val="visible"/>
                                      </p:to>
                                    </p:set>
                                    <p:animEffect transition="in" filter="slide(fromLeft)">
                                      <p:cBhvr>
                                        <p:cTn id="14" dur="500"/>
                                        <p:tgtEl>
                                          <p:spTgt spid="410628"/>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410633"/>
                                        </p:tgtEl>
                                        <p:attrNameLst>
                                          <p:attrName>style.visibility</p:attrName>
                                        </p:attrNameLst>
                                      </p:cBhvr>
                                      <p:to>
                                        <p:strVal val="visible"/>
                                      </p:to>
                                    </p:set>
                                    <p:anim calcmode="lin" valueType="num">
                                      <p:cBhvr>
                                        <p:cTn id="17" dur="1000" fill="hold"/>
                                        <p:tgtEl>
                                          <p:spTgt spid="410633"/>
                                        </p:tgtEl>
                                        <p:attrNameLst>
                                          <p:attrName>ppt_w</p:attrName>
                                        </p:attrNameLst>
                                      </p:cBhvr>
                                      <p:tavLst>
                                        <p:tav tm="0">
                                          <p:val>
                                            <p:fltVal val="0"/>
                                          </p:val>
                                        </p:tav>
                                        <p:tav tm="100000">
                                          <p:val>
                                            <p:strVal val="#ppt_w"/>
                                          </p:val>
                                        </p:tav>
                                      </p:tavLst>
                                    </p:anim>
                                    <p:anim calcmode="lin" valueType="num">
                                      <p:cBhvr>
                                        <p:cTn id="18" dur="1000" fill="hold"/>
                                        <p:tgtEl>
                                          <p:spTgt spid="410633"/>
                                        </p:tgtEl>
                                        <p:attrNameLst>
                                          <p:attrName>ppt_h</p:attrName>
                                        </p:attrNameLst>
                                      </p:cBhvr>
                                      <p:tavLst>
                                        <p:tav tm="0">
                                          <p:val>
                                            <p:fltVal val="0"/>
                                          </p:val>
                                        </p:tav>
                                        <p:tav tm="100000">
                                          <p:val>
                                            <p:strVal val="#ppt_h"/>
                                          </p:val>
                                        </p:tav>
                                      </p:tavLst>
                                    </p:anim>
                                    <p:animEffect transition="in" filter="fade">
                                      <p:cBhvr>
                                        <p:cTn id="19" dur="1000"/>
                                        <p:tgtEl>
                                          <p:spTgt spid="4106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633" grpId="0" animBg="1"/>
      <p:bldP spid="41063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0" name="Rectangle 2"/>
          <p:cNvSpPr>
            <a:spLocks noGrp="1" noChangeArrowheads="1"/>
          </p:cNvSpPr>
          <p:nvPr>
            <p:ph type="title"/>
          </p:nvPr>
        </p:nvSpPr>
        <p:spPr/>
        <p:txBody>
          <a:bodyPr/>
          <a:lstStyle/>
          <a:p>
            <a:r>
              <a:rPr lang="en-US" dirty="0">
                <a:solidFill>
                  <a:schemeClr val="accent2"/>
                </a:solidFill>
              </a:rPr>
              <a:t>         </a:t>
            </a:r>
            <a:r>
              <a:rPr lang="hr-HR" dirty="0" smtClean="0">
                <a:solidFill>
                  <a:schemeClr val="accent2"/>
                </a:solidFill>
              </a:rPr>
              <a:t>Velikodušnost </a:t>
            </a:r>
            <a:endParaRPr lang="en-US" dirty="0">
              <a:solidFill>
                <a:schemeClr val="accent2"/>
              </a:solidFill>
            </a:endParaRPr>
          </a:p>
        </p:txBody>
      </p:sp>
      <p:sp>
        <p:nvSpPr>
          <p:cNvPr id="411651" name="Rectangle 3"/>
          <p:cNvSpPr>
            <a:spLocks noGrp="1" noChangeArrowheads="1"/>
          </p:cNvSpPr>
          <p:nvPr>
            <p:ph type="body" idx="1"/>
          </p:nvPr>
        </p:nvSpPr>
        <p:spPr/>
        <p:txBody>
          <a:bodyPr/>
          <a:lstStyle/>
          <a:p>
            <a:pPr>
              <a:buClr>
                <a:schemeClr val="tx1"/>
              </a:buClr>
              <a:buFont typeface="Wingdings" pitchFamily="2" charset="2"/>
              <a:buChar char="Ü"/>
            </a:pPr>
            <a:r>
              <a:rPr lang="hr-HR" sz="1800" dirty="0" smtClean="0">
                <a:solidFill>
                  <a:schemeClr val="tx1"/>
                </a:solidFill>
              </a:rPr>
              <a:t>Oprostio je ljudima Taifa koji su ga prognali </a:t>
            </a:r>
            <a:endParaRPr lang="en-US" sz="1800" dirty="0">
              <a:solidFill>
                <a:schemeClr val="tx1"/>
              </a:solidFill>
            </a:endParaRPr>
          </a:p>
          <a:p>
            <a:pPr>
              <a:buClr>
                <a:schemeClr val="tx1"/>
              </a:buClr>
              <a:buFont typeface="Wingdings" pitchFamily="2" charset="2"/>
              <a:buChar char="Ü"/>
            </a:pPr>
            <a:r>
              <a:rPr lang="en-US" sz="1800" dirty="0" smtClean="0">
                <a:solidFill>
                  <a:schemeClr val="tx1"/>
                </a:solidFill>
              </a:rPr>
              <a:t> </a:t>
            </a:r>
            <a:r>
              <a:rPr lang="hr-HR" sz="1800" dirty="0" smtClean="0">
                <a:solidFill>
                  <a:schemeClr val="tx1"/>
                </a:solidFill>
              </a:rPr>
              <a:t>Naredio </a:t>
            </a:r>
            <a:r>
              <a:rPr lang="hr-HR" sz="1800" dirty="0" smtClean="0">
                <a:solidFill>
                  <a:schemeClr val="tx1"/>
                </a:solidFill>
              </a:rPr>
              <a:t>je ljubazno </a:t>
            </a:r>
            <a:r>
              <a:rPr lang="hr-HR" sz="1800" dirty="0" smtClean="0">
                <a:solidFill>
                  <a:schemeClr val="tx1"/>
                </a:solidFill>
              </a:rPr>
              <a:t>ponašanje prema zarobljenicima iako su</a:t>
            </a:r>
            <a:br>
              <a:rPr lang="hr-HR" sz="1800" dirty="0" smtClean="0">
                <a:solidFill>
                  <a:schemeClr val="tx1"/>
                </a:solidFill>
              </a:rPr>
            </a:br>
            <a:r>
              <a:rPr lang="hr-HR" sz="1800" dirty="0" smtClean="0">
                <a:solidFill>
                  <a:schemeClr val="tx1"/>
                </a:solidFill>
              </a:rPr>
              <a:t>ih oni vrijeđali</a:t>
            </a:r>
            <a:r>
              <a:rPr lang="en-US" sz="1800" dirty="0" smtClean="0">
                <a:solidFill>
                  <a:schemeClr val="tx1"/>
                </a:solidFill>
              </a:rPr>
              <a:t>                  </a:t>
            </a:r>
            <a:endParaRPr lang="en-US" sz="1800" dirty="0">
              <a:solidFill>
                <a:schemeClr val="tx1"/>
              </a:solidFill>
            </a:endParaRPr>
          </a:p>
          <a:p>
            <a:pPr>
              <a:buClr>
                <a:schemeClr val="tx1"/>
              </a:buClr>
              <a:buFont typeface="Wingdings" pitchFamily="2" charset="2"/>
              <a:buChar char="Ü"/>
            </a:pPr>
            <a:r>
              <a:rPr lang="hr-HR" sz="1800" dirty="0" smtClean="0">
                <a:solidFill>
                  <a:schemeClr val="tx1"/>
                </a:solidFill>
              </a:rPr>
              <a:t>Nakon osvajanja Mekke, proglasio je opraštanje ljudima </a:t>
            </a:r>
            <a:br>
              <a:rPr lang="hr-HR" sz="1800" dirty="0" smtClean="0">
                <a:solidFill>
                  <a:schemeClr val="tx1"/>
                </a:solidFill>
              </a:rPr>
            </a:br>
            <a:r>
              <a:rPr lang="hr-HR" sz="1800" dirty="0" smtClean="0">
                <a:solidFill>
                  <a:schemeClr val="tx1"/>
                </a:solidFill>
              </a:rPr>
              <a:t>koji su prognali njega i njegove ljude iz iste</a:t>
            </a:r>
            <a:r>
              <a:rPr lang="en-US" sz="1800" dirty="0" smtClean="0">
                <a:solidFill>
                  <a:schemeClr val="tx1"/>
                </a:solidFill>
              </a:rPr>
              <a:t>                                                                                                                        </a:t>
            </a:r>
            <a:endParaRPr lang="en-US" sz="1800" dirty="0">
              <a:solidFill>
                <a:schemeClr val="tx1"/>
              </a:solidFill>
            </a:endParaRPr>
          </a:p>
          <a:p>
            <a:pPr>
              <a:buClr>
                <a:schemeClr val="tx1"/>
              </a:buClr>
              <a:buFont typeface="Wingdings" pitchFamily="2" charset="2"/>
              <a:buChar char="Ü"/>
            </a:pPr>
            <a:r>
              <a:rPr lang="en-US" sz="1800" dirty="0" smtClean="0">
                <a:solidFill>
                  <a:schemeClr val="tx1"/>
                </a:solidFill>
              </a:rPr>
              <a:t>N</a:t>
            </a:r>
            <a:r>
              <a:rPr lang="hr-HR" sz="1800" dirty="0" smtClean="0">
                <a:solidFill>
                  <a:schemeClr val="tx1"/>
                </a:solidFill>
              </a:rPr>
              <a:t>ije imao osjećaja za osvetu </a:t>
            </a:r>
            <a:endParaRPr lang="en-US" sz="1800" dirty="0">
              <a:solidFill>
                <a:schemeClr val="tx1"/>
              </a:solidFill>
            </a:endParaRPr>
          </a:p>
          <a:p>
            <a:pPr>
              <a:buClr>
                <a:schemeClr val="tx1"/>
              </a:buClr>
              <a:buFont typeface="Wingdings" pitchFamily="2" charset="2"/>
              <a:buChar char="Ü"/>
            </a:pPr>
            <a:r>
              <a:rPr lang="hr-HR" sz="1800" dirty="0" smtClean="0">
                <a:solidFill>
                  <a:schemeClr val="tx1"/>
                </a:solidFill>
              </a:rPr>
              <a:t>Pobjeda je značila poniznost Bogu </a:t>
            </a:r>
            <a:endParaRPr lang="en-US" sz="1800" dirty="0">
              <a:solidFill>
                <a:schemeClr val="tx1"/>
              </a:solidFill>
            </a:endParaRPr>
          </a:p>
          <a:p>
            <a:pPr>
              <a:buClr>
                <a:schemeClr val="tx1"/>
              </a:buClr>
              <a:buFont typeface="Wingdings" pitchFamily="2" charset="2"/>
              <a:buChar char="Ü"/>
            </a:pPr>
            <a:endParaRPr lang="en-US" sz="1800" dirty="0">
              <a:solidFill>
                <a:schemeClr val="tx1"/>
              </a:solidFill>
            </a:endParaRPr>
          </a:p>
          <a:p>
            <a:endParaRPr lang="en-US" sz="1800" dirty="0">
              <a:solidFill>
                <a:schemeClr val="tx1"/>
              </a:solidFill>
            </a:endParaRPr>
          </a:p>
        </p:txBody>
      </p:sp>
      <p:sp>
        <p:nvSpPr>
          <p:cNvPr id="411652" name="Cloud"/>
          <p:cNvSpPr>
            <a:spLocks noEditPoints="1" noChangeArrowheads="1"/>
          </p:cNvSpPr>
          <p:nvPr/>
        </p:nvSpPr>
        <p:spPr bwMode="auto">
          <a:xfrm>
            <a:off x="5000628" y="3214686"/>
            <a:ext cx="3857652" cy="3357586"/>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67 w 21600"/>
              <a:gd name="T5" fmla="*/ 10800 h 21600"/>
              <a:gd name="T6" fmla="*/ 10800 w 21600"/>
              <a:gd name="T7" fmla="*/ 21577 h 21600"/>
              <a:gd name="T8" fmla="*/ 21582 w 21600"/>
              <a:gd name="T9" fmla="*/ 10800 h 21600"/>
              <a:gd name="T10" fmla="*/ 10800 w 21600"/>
              <a:gd name="T11" fmla="*/ 1235 h 21600"/>
              <a:gd name="T12" fmla="*/ 3163 w 21600"/>
              <a:gd name="T13" fmla="*/ 3163 h 21600"/>
              <a:gd name="T14" fmla="*/ 18437 w 21600"/>
              <a:gd name="T15" fmla="*/ 18437 h 21600"/>
            </a:gdLst>
            <a:ahLst/>
            <a:cxnLst>
              <a:cxn ang="0">
                <a:pos x="T4" y="T5"/>
              </a:cxn>
              <a:cxn ang="0">
                <a:pos x="T6" y="T7"/>
              </a:cxn>
              <a:cxn ang="0">
                <a:pos x="T8" y="T9"/>
              </a:cxn>
              <a:cxn ang="0">
                <a:pos x="T10" y="T11"/>
              </a:cxn>
            </a:cxnLst>
            <a:rect l="T12" t="T13" r="T14" b="T15"/>
            <a:pathLst>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Lst>
          </a:custGeom>
          <a:solidFill>
            <a:srgbClr val="FFFF99"/>
          </a:solidFill>
          <a:ln w="9525">
            <a:solidFill>
              <a:srgbClr val="000000"/>
            </a:solidFill>
            <a:miter lim="800000"/>
            <a:headEnd/>
            <a:tailEnd/>
          </a:ln>
          <a:effectLst>
            <a:outerShdw dist="35921" dir="2700000" algn="ctr" rotWithShape="0">
              <a:srgbClr val="000000"/>
            </a:outerShdw>
          </a:effectLst>
        </p:spPr>
        <p:txBody>
          <a:bodyPr anchor="ctr"/>
          <a:lstStyle/>
          <a:p>
            <a:pPr algn="ctr" eaLnBrk="0" hangingPunct="0"/>
            <a:r>
              <a:rPr lang="hr-HR" sz="1200" b="1" dirty="0" smtClean="0">
                <a:solidFill>
                  <a:srgbClr val="004E2D"/>
                </a:solidFill>
                <a:latin typeface="Arial" charset="0"/>
              </a:rPr>
              <a:t>‘’Neka je blagoslovljen čovjek iz Medine, koji nam je dao kruha od pšenice da jedemo, u vrijeme kada ga nije bilo dovoljno za sve.</a:t>
            </a:r>
            <a:r>
              <a:rPr lang="en-US" sz="1200" b="1" dirty="0" smtClean="0">
                <a:solidFill>
                  <a:srgbClr val="004E2D"/>
                </a:solidFill>
                <a:latin typeface="Arial" charset="0"/>
              </a:rPr>
              <a:t>”- </a:t>
            </a:r>
            <a:r>
              <a:rPr lang="en-US" sz="1200" b="1" dirty="0">
                <a:solidFill>
                  <a:srgbClr val="FF3300"/>
                </a:solidFill>
                <a:latin typeface="Arial" charset="0"/>
              </a:rPr>
              <a:t>A Captive</a:t>
            </a:r>
          </a:p>
        </p:txBody>
      </p:sp>
      <p:sp>
        <p:nvSpPr>
          <p:cNvPr id="411653" name="Rectangle 5"/>
          <p:cNvSpPr>
            <a:spLocks noChangeArrowheads="1"/>
          </p:cNvSpPr>
          <p:nvPr/>
        </p:nvSpPr>
        <p:spPr bwMode="auto">
          <a:xfrm rot="-1729670">
            <a:off x="0" y="549275"/>
            <a:ext cx="1584325" cy="360363"/>
          </a:xfrm>
          <a:prstGeom prst="rect">
            <a:avLst/>
          </a:prstGeom>
          <a:solidFill>
            <a:srgbClr val="FFFF99"/>
          </a:solidFill>
          <a:ln w="9525" algn="ctr">
            <a:solidFill>
              <a:schemeClr val="tx1"/>
            </a:solidFill>
            <a:miter lim="800000"/>
            <a:headEnd/>
            <a:tailEnd/>
          </a:ln>
          <a:effectLst>
            <a:outerShdw dist="35921" dir="2700000" algn="ctr" rotWithShape="0">
              <a:schemeClr val="tx1"/>
            </a:outerShdw>
          </a:effectLst>
        </p:spPr>
        <p:txBody>
          <a:bodyPr lIns="45720" rIns="45720" anchor="ctr"/>
          <a:lstStyle/>
          <a:p>
            <a:pPr algn="ctr">
              <a:buFont typeface="Arial" charset="0"/>
              <a:buNone/>
            </a:pPr>
            <a:r>
              <a:rPr lang="hr-HR" sz="1200" b="1" dirty="0" smtClean="0">
                <a:latin typeface="Arial" charset="0"/>
              </a:rPr>
              <a:t>Uvid</a:t>
            </a:r>
            <a:endParaRPr lang="en-GB" sz="1200" b="1" dirty="0">
              <a:latin typeface="Arial"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411653"/>
                                        </p:tgtEl>
                                        <p:attrNameLst>
                                          <p:attrName>style.visibility</p:attrName>
                                        </p:attrNameLst>
                                      </p:cBhvr>
                                      <p:to>
                                        <p:strVal val="visible"/>
                                      </p:to>
                                    </p:set>
                                    <p:anim calcmode="lin" valueType="num">
                                      <p:cBhvr>
                                        <p:cTn id="7" dur="500" fill="hold"/>
                                        <p:tgtEl>
                                          <p:spTgt spid="411653"/>
                                        </p:tgtEl>
                                        <p:attrNameLst>
                                          <p:attrName>ppt_w</p:attrName>
                                        </p:attrNameLst>
                                      </p:cBhvr>
                                      <p:tavLst>
                                        <p:tav tm="0">
                                          <p:val>
                                            <p:fltVal val="0"/>
                                          </p:val>
                                        </p:tav>
                                        <p:tav tm="100000">
                                          <p:val>
                                            <p:strVal val="#ppt_w"/>
                                          </p:val>
                                        </p:tav>
                                      </p:tavLst>
                                    </p:anim>
                                    <p:anim calcmode="lin" valueType="num">
                                      <p:cBhvr>
                                        <p:cTn id="8" dur="500" fill="hold"/>
                                        <p:tgtEl>
                                          <p:spTgt spid="411653"/>
                                        </p:tgtEl>
                                        <p:attrNameLst>
                                          <p:attrName>ppt_h</p:attrName>
                                        </p:attrNameLst>
                                      </p:cBhvr>
                                      <p:tavLst>
                                        <p:tav tm="0">
                                          <p:val>
                                            <p:fltVal val="0"/>
                                          </p:val>
                                        </p:tav>
                                        <p:tav tm="100000">
                                          <p:val>
                                            <p:strVal val="#ppt_h"/>
                                          </p:val>
                                        </p:tav>
                                      </p:tavLst>
                                    </p:anim>
                                    <p:animEffect transition="in" filter="fade">
                                      <p:cBhvr>
                                        <p:cTn id="9" dur="500"/>
                                        <p:tgtEl>
                                          <p:spTgt spid="411653"/>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411652"/>
                                        </p:tgtEl>
                                        <p:attrNameLst>
                                          <p:attrName>style.visibility</p:attrName>
                                        </p:attrNameLst>
                                      </p:cBhvr>
                                      <p:to>
                                        <p:strVal val="visible"/>
                                      </p:to>
                                    </p:set>
                                    <p:anim calcmode="lin" valueType="num">
                                      <p:cBhvr>
                                        <p:cTn id="12" dur="1000" fill="hold"/>
                                        <p:tgtEl>
                                          <p:spTgt spid="411652"/>
                                        </p:tgtEl>
                                        <p:attrNameLst>
                                          <p:attrName>ppt_w</p:attrName>
                                        </p:attrNameLst>
                                      </p:cBhvr>
                                      <p:tavLst>
                                        <p:tav tm="0">
                                          <p:val>
                                            <p:fltVal val="0"/>
                                          </p:val>
                                        </p:tav>
                                        <p:tav tm="100000">
                                          <p:val>
                                            <p:strVal val="#ppt_w"/>
                                          </p:val>
                                        </p:tav>
                                      </p:tavLst>
                                    </p:anim>
                                    <p:anim calcmode="lin" valueType="num">
                                      <p:cBhvr>
                                        <p:cTn id="13" dur="1000" fill="hold"/>
                                        <p:tgtEl>
                                          <p:spTgt spid="411652"/>
                                        </p:tgtEl>
                                        <p:attrNameLst>
                                          <p:attrName>ppt_h</p:attrName>
                                        </p:attrNameLst>
                                      </p:cBhvr>
                                      <p:tavLst>
                                        <p:tav tm="0">
                                          <p:val>
                                            <p:fltVal val="0"/>
                                          </p:val>
                                        </p:tav>
                                        <p:tav tm="100000">
                                          <p:val>
                                            <p:strVal val="#ppt_h"/>
                                          </p:val>
                                        </p:tav>
                                      </p:tavLst>
                                    </p:anim>
                                    <p:animEffect transition="in" filter="fade">
                                      <p:cBhvr>
                                        <p:cTn id="14" dur="1000"/>
                                        <p:tgtEl>
                                          <p:spTgt spid="4116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652" grpId="0" animBg="1"/>
      <p:bldP spid="41165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Rectangle 2"/>
          <p:cNvSpPr>
            <a:spLocks noGrp="1" noChangeArrowheads="1"/>
          </p:cNvSpPr>
          <p:nvPr>
            <p:ph type="title"/>
          </p:nvPr>
        </p:nvSpPr>
        <p:spPr/>
        <p:txBody>
          <a:bodyPr/>
          <a:lstStyle/>
          <a:p>
            <a:r>
              <a:rPr lang="hr-HR" dirty="0" smtClean="0">
                <a:solidFill>
                  <a:schemeClr val="accent2"/>
                </a:solidFill>
              </a:rPr>
              <a:t>Svjetlo se širi </a:t>
            </a:r>
            <a:r>
              <a:rPr lang="en-US" dirty="0" smtClean="0">
                <a:solidFill>
                  <a:schemeClr val="accent2"/>
                </a:solidFill>
              </a:rPr>
              <a:t>–</a:t>
            </a:r>
            <a:r>
              <a:rPr lang="hr-HR" dirty="0" smtClean="0">
                <a:solidFill>
                  <a:schemeClr val="accent2"/>
                </a:solidFill>
              </a:rPr>
              <a:t> Sa Arabije na svijet </a:t>
            </a:r>
            <a:endParaRPr lang="en-US" dirty="0">
              <a:solidFill>
                <a:schemeClr val="accent2"/>
              </a:solidFill>
            </a:endParaRPr>
          </a:p>
        </p:txBody>
      </p:sp>
      <p:grpSp>
        <p:nvGrpSpPr>
          <p:cNvPr id="402454" name="Group 22"/>
          <p:cNvGrpSpPr>
            <a:grpSpLocks/>
          </p:cNvGrpSpPr>
          <p:nvPr/>
        </p:nvGrpSpPr>
        <p:grpSpPr bwMode="auto">
          <a:xfrm>
            <a:off x="971550" y="1844675"/>
            <a:ext cx="7143750" cy="3590925"/>
            <a:chOff x="612" y="1162"/>
            <a:chExt cx="4500" cy="2262"/>
          </a:xfrm>
        </p:grpSpPr>
        <p:pic>
          <p:nvPicPr>
            <p:cNvPr id="402437" name="Picture 5" descr="Site map"/>
            <p:cNvPicPr>
              <a:picLocks noChangeAspect="1" noChangeArrowheads="1"/>
            </p:cNvPicPr>
            <p:nvPr/>
          </p:nvPicPr>
          <p:blipFill>
            <a:blip r:embed="rId2"/>
            <a:srcRect/>
            <a:stretch>
              <a:fillRect/>
            </a:stretch>
          </p:blipFill>
          <p:spPr bwMode="auto">
            <a:xfrm>
              <a:off x="612" y="1162"/>
              <a:ext cx="4500" cy="2262"/>
            </a:xfrm>
            <a:prstGeom prst="rect">
              <a:avLst/>
            </a:prstGeom>
            <a:noFill/>
          </p:spPr>
        </p:pic>
        <p:sp>
          <p:nvSpPr>
            <p:cNvPr id="402438" name="Oval 6"/>
            <p:cNvSpPr>
              <a:spLocks noChangeArrowheads="1"/>
            </p:cNvSpPr>
            <p:nvPr/>
          </p:nvSpPr>
          <p:spPr bwMode="auto">
            <a:xfrm>
              <a:off x="3379" y="1887"/>
              <a:ext cx="91" cy="92"/>
            </a:xfrm>
            <a:prstGeom prst="ellipse">
              <a:avLst/>
            </a:prstGeom>
            <a:solidFill>
              <a:srgbClr val="FFFF00"/>
            </a:solidFill>
            <a:ln w="12700">
              <a:solidFill>
                <a:schemeClr val="tx1"/>
              </a:solidFill>
              <a:round/>
              <a:headEnd/>
              <a:tailEnd/>
            </a:ln>
            <a:effectLst/>
          </p:spPr>
          <p:txBody>
            <a:bodyPr wrap="none" anchor="ctr"/>
            <a:lstStyle/>
            <a:p>
              <a:pPr algn="ctr" eaLnBrk="0" hangingPunct="0"/>
              <a:endParaRPr lang="en-GB" sz="1200" b="1">
                <a:solidFill>
                  <a:schemeClr val="bg1"/>
                </a:solidFill>
                <a:latin typeface="Arial" charset="0"/>
              </a:endParaRPr>
            </a:p>
          </p:txBody>
        </p:sp>
        <p:sp>
          <p:nvSpPr>
            <p:cNvPr id="402439" name="Line 7"/>
            <p:cNvSpPr>
              <a:spLocks noChangeShapeType="1"/>
            </p:cNvSpPr>
            <p:nvPr/>
          </p:nvSpPr>
          <p:spPr bwMode="auto">
            <a:xfrm flipH="1" flipV="1">
              <a:off x="3288" y="1842"/>
              <a:ext cx="91" cy="46"/>
            </a:xfrm>
            <a:prstGeom prst="line">
              <a:avLst/>
            </a:prstGeom>
            <a:noFill/>
            <a:ln w="38100">
              <a:solidFill>
                <a:srgbClr val="FF0000"/>
              </a:solidFill>
              <a:round/>
              <a:headEnd/>
              <a:tailEnd type="triangle" w="med" len="med"/>
            </a:ln>
            <a:effectLst/>
          </p:spPr>
          <p:txBody>
            <a:bodyPr/>
            <a:lstStyle/>
            <a:p>
              <a:endParaRPr lang="hr-HR"/>
            </a:p>
          </p:txBody>
        </p:sp>
        <p:sp>
          <p:nvSpPr>
            <p:cNvPr id="402440" name="Line 8"/>
            <p:cNvSpPr>
              <a:spLocks noChangeShapeType="1"/>
            </p:cNvSpPr>
            <p:nvPr/>
          </p:nvSpPr>
          <p:spPr bwMode="auto">
            <a:xfrm flipH="1">
              <a:off x="3243" y="1933"/>
              <a:ext cx="136" cy="46"/>
            </a:xfrm>
            <a:prstGeom prst="line">
              <a:avLst/>
            </a:prstGeom>
            <a:noFill/>
            <a:ln w="38100">
              <a:solidFill>
                <a:srgbClr val="FF0000"/>
              </a:solidFill>
              <a:round/>
              <a:headEnd/>
              <a:tailEnd type="triangle" w="med" len="med"/>
            </a:ln>
            <a:effectLst/>
          </p:spPr>
          <p:txBody>
            <a:bodyPr/>
            <a:lstStyle/>
            <a:p>
              <a:endParaRPr lang="hr-HR"/>
            </a:p>
          </p:txBody>
        </p:sp>
        <p:sp>
          <p:nvSpPr>
            <p:cNvPr id="402441" name="Line 9"/>
            <p:cNvSpPr>
              <a:spLocks noChangeShapeType="1"/>
            </p:cNvSpPr>
            <p:nvPr/>
          </p:nvSpPr>
          <p:spPr bwMode="auto">
            <a:xfrm flipH="1" flipV="1">
              <a:off x="3424" y="1752"/>
              <a:ext cx="0" cy="136"/>
            </a:xfrm>
            <a:prstGeom prst="line">
              <a:avLst/>
            </a:prstGeom>
            <a:noFill/>
            <a:ln w="38100">
              <a:solidFill>
                <a:srgbClr val="FF0000"/>
              </a:solidFill>
              <a:round/>
              <a:headEnd/>
              <a:tailEnd type="triangle" w="med" len="med"/>
            </a:ln>
            <a:effectLst/>
          </p:spPr>
          <p:txBody>
            <a:bodyPr/>
            <a:lstStyle/>
            <a:p>
              <a:endParaRPr lang="hr-HR"/>
            </a:p>
          </p:txBody>
        </p:sp>
        <p:sp>
          <p:nvSpPr>
            <p:cNvPr id="402442" name="Line 10"/>
            <p:cNvSpPr>
              <a:spLocks noChangeShapeType="1"/>
            </p:cNvSpPr>
            <p:nvPr/>
          </p:nvSpPr>
          <p:spPr bwMode="auto">
            <a:xfrm>
              <a:off x="3424" y="1979"/>
              <a:ext cx="46" cy="181"/>
            </a:xfrm>
            <a:prstGeom prst="line">
              <a:avLst/>
            </a:prstGeom>
            <a:noFill/>
            <a:ln w="38100">
              <a:solidFill>
                <a:srgbClr val="FF0000"/>
              </a:solidFill>
              <a:round/>
              <a:headEnd/>
              <a:tailEnd type="triangle" w="med" len="med"/>
            </a:ln>
            <a:effectLst/>
          </p:spPr>
          <p:txBody>
            <a:bodyPr/>
            <a:lstStyle/>
            <a:p>
              <a:endParaRPr lang="hr-HR"/>
            </a:p>
          </p:txBody>
        </p:sp>
        <p:sp>
          <p:nvSpPr>
            <p:cNvPr id="402443" name="Cloud"/>
            <p:cNvSpPr>
              <a:spLocks noEditPoints="1" noChangeArrowheads="1"/>
            </p:cNvSpPr>
            <p:nvPr/>
          </p:nvSpPr>
          <p:spPr bwMode="auto">
            <a:xfrm>
              <a:off x="2290" y="1616"/>
              <a:ext cx="998" cy="317"/>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67 w 21600"/>
                <a:gd name="T5" fmla="*/ 10800 h 21600"/>
                <a:gd name="T6" fmla="*/ 10800 w 21600"/>
                <a:gd name="T7" fmla="*/ 21577 h 21600"/>
                <a:gd name="T8" fmla="*/ 21582 w 21600"/>
                <a:gd name="T9" fmla="*/ 10800 h 21600"/>
                <a:gd name="T10" fmla="*/ 10800 w 21600"/>
                <a:gd name="T11" fmla="*/ 1235 h 21600"/>
                <a:gd name="T12" fmla="*/ 3163 w 21600"/>
                <a:gd name="T13" fmla="*/ 3163 h 21600"/>
                <a:gd name="T14" fmla="*/ 18437 w 21600"/>
                <a:gd name="T15" fmla="*/ 18437 h 21600"/>
              </a:gdLst>
              <a:ahLst/>
              <a:cxnLst>
                <a:cxn ang="0">
                  <a:pos x="T4" y="T5"/>
                </a:cxn>
                <a:cxn ang="0">
                  <a:pos x="T6" y="T7"/>
                </a:cxn>
                <a:cxn ang="0">
                  <a:pos x="T8" y="T9"/>
                </a:cxn>
                <a:cxn ang="0">
                  <a:pos x="T10" y="T11"/>
                </a:cxn>
              </a:cxnLst>
              <a:rect l="T12" t="T13" r="T14" b="T15"/>
              <a:pathLst>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Lst>
            </a:custGeom>
            <a:solidFill>
              <a:srgbClr val="FFFF99"/>
            </a:solidFill>
            <a:ln w="9525">
              <a:solidFill>
                <a:srgbClr val="000000"/>
              </a:solidFill>
              <a:miter lim="800000"/>
              <a:headEnd/>
              <a:tailEnd/>
            </a:ln>
            <a:effectLst>
              <a:outerShdw dist="35921" dir="2700000" algn="ctr" rotWithShape="0">
                <a:srgbClr val="000000"/>
              </a:outerShdw>
            </a:effectLst>
          </p:spPr>
          <p:txBody>
            <a:bodyPr anchor="ctr"/>
            <a:lstStyle/>
            <a:p>
              <a:pPr algn="ctr" eaLnBrk="0" hangingPunct="0"/>
              <a:r>
                <a:rPr lang="bs-Latn-BA" sz="1200" b="1" dirty="0" smtClean="0">
                  <a:latin typeface="Arial" charset="0"/>
                </a:rPr>
                <a:t>Rimsko carstvo</a:t>
              </a:r>
              <a:endParaRPr lang="en-US" sz="1200" b="1" dirty="0">
                <a:latin typeface="Arial" charset="0"/>
              </a:endParaRPr>
            </a:p>
          </p:txBody>
        </p:sp>
        <p:sp>
          <p:nvSpPr>
            <p:cNvPr id="402444" name="Cloud"/>
            <p:cNvSpPr>
              <a:spLocks noEditPoints="1" noChangeArrowheads="1"/>
            </p:cNvSpPr>
            <p:nvPr/>
          </p:nvSpPr>
          <p:spPr bwMode="auto">
            <a:xfrm>
              <a:off x="2381" y="1979"/>
              <a:ext cx="998" cy="317"/>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67 w 21600"/>
                <a:gd name="T5" fmla="*/ 10800 h 21600"/>
                <a:gd name="T6" fmla="*/ 10800 w 21600"/>
                <a:gd name="T7" fmla="*/ 21577 h 21600"/>
                <a:gd name="T8" fmla="*/ 21582 w 21600"/>
                <a:gd name="T9" fmla="*/ 10800 h 21600"/>
                <a:gd name="T10" fmla="*/ 10800 w 21600"/>
                <a:gd name="T11" fmla="*/ 1235 h 21600"/>
                <a:gd name="T12" fmla="*/ 3163 w 21600"/>
                <a:gd name="T13" fmla="*/ 3163 h 21600"/>
                <a:gd name="T14" fmla="*/ 18437 w 21600"/>
                <a:gd name="T15" fmla="*/ 18437 h 21600"/>
              </a:gdLst>
              <a:ahLst/>
              <a:cxnLst>
                <a:cxn ang="0">
                  <a:pos x="T4" y="T5"/>
                </a:cxn>
                <a:cxn ang="0">
                  <a:pos x="T6" y="T7"/>
                </a:cxn>
                <a:cxn ang="0">
                  <a:pos x="T8" y="T9"/>
                </a:cxn>
                <a:cxn ang="0">
                  <a:pos x="T10" y="T11"/>
                </a:cxn>
              </a:cxnLst>
              <a:rect l="T12" t="T13" r="T14" b="T15"/>
              <a:pathLst>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Lst>
            </a:custGeom>
            <a:solidFill>
              <a:srgbClr val="FFFF99"/>
            </a:solidFill>
            <a:ln w="9525">
              <a:solidFill>
                <a:srgbClr val="000000"/>
              </a:solidFill>
              <a:miter lim="800000"/>
              <a:headEnd/>
              <a:tailEnd/>
            </a:ln>
            <a:effectLst>
              <a:outerShdw dist="35921" dir="2700000" algn="ctr" rotWithShape="0">
                <a:srgbClr val="000000"/>
              </a:outerShdw>
            </a:effectLst>
          </p:spPr>
          <p:txBody>
            <a:bodyPr anchor="ctr"/>
            <a:lstStyle/>
            <a:p>
              <a:pPr algn="ctr" eaLnBrk="0" hangingPunct="0"/>
              <a:r>
                <a:rPr lang="bs-Latn-BA" sz="1200" b="1" dirty="0" smtClean="0">
                  <a:latin typeface="Arial" charset="0"/>
                </a:rPr>
                <a:t>Abesinija</a:t>
              </a:r>
              <a:r>
                <a:rPr lang="en-US" sz="1200" b="1" dirty="0" smtClean="0">
                  <a:latin typeface="Arial" charset="0"/>
                </a:rPr>
                <a:t> </a:t>
              </a:r>
              <a:r>
                <a:rPr lang="en-US" sz="1200" b="1" dirty="0">
                  <a:latin typeface="Arial" charset="0"/>
                </a:rPr>
                <a:t>(</a:t>
              </a:r>
              <a:r>
                <a:rPr lang="en-US" sz="1200" b="1" dirty="0" smtClean="0">
                  <a:latin typeface="Arial" charset="0"/>
                </a:rPr>
                <a:t>Et</a:t>
              </a:r>
              <a:r>
                <a:rPr lang="bs-Latn-BA" sz="1200" b="1" dirty="0" smtClean="0">
                  <a:latin typeface="Arial" charset="0"/>
                </a:rPr>
                <a:t>iopija</a:t>
              </a:r>
              <a:r>
                <a:rPr lang="en-US" sz="1200" b="1" dirty="0" smtClean="0">
                  <a:latin typeface="Arial" charset="0"/>
                </a:rPr>
                <a:t>)</a:t>
              </a:r>
              <a:endParaRPr lang="en-US" sz="1200" b="1" dirty="0">
                <a:latin typeface="Arial" charset="0"/>
              </a:endParaRPr>
            </a:p>
          </p:txBody>
        </p:sp>
        <p:sp>
          <p:nvSpPr>
            <p:cNvPr id="402445" name="Cloud"/>
            <p:cNvSpPr>
              <a:spLocks noEditPoints="1" noChangeArrowheads="1"/>
            </p:cNvSpPr>
            <p:nvPr/>
          </p:nvSpPr>
          <p:spPr bwMode="auto">
            <a:xfrm>
              <a:off x="3288" y="1434"/>
              <a:ext cx="998" cy="317"/>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67 w 21600"/>
                <a:gd name="T5" fmla="*/ 10800 h 21600"/>
                <a:gd name="T6" fmla="*/ 10800 w 21600"/>
                <a:gd name="T7" fmla="*/ 21577 h 21600"/>
                <a:gd name="T8" fmla="*/ 21582 w 21600"/>
                <a:gd name="T9" fmla="*/ 10800 h 21600"/>
                <a:gd name="T10" fmla="*/ 10800 w 21600"/>
                <a:gd name="T11" fmla="*/ 1235 h 21600"/>
                <a:gd name="T12" fmla="*/ 3163 w 21600"/>
                <a:gd name="T13" fmla="*/ 3163 h 21600"/>
                <a:gd name="T14" fmla="*/ 18437 w 21600"/>
                <a:gd name="T15" fmla="*/ 18437 h 21600"/>
              </a:gdLst>
              <a:ahLst/>
              <a:cxnLst>
                <a:cxn ang="0">
                  <a:pos x="T4" y="T5"/>
                </a:cxn>
                <a:cxn ang="0">
                  <a:pos x="T6" y="T7"/>
                </a:cxn>
                <a:cxn ang="0">
                  <a:pos x="T8" y="T9"/>
                </a:cxn>
                <a:cxn ang="0">
                  <a:pos x="T10" y="T11"/>
                </a:cxn>
              </a:cxnLst>
              <a:rect l="T12" t="T13" r="T14" b="T15"/>
              <a:pathLst>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Lst>
            </a:custGeom>
            <a:solidFill>
              <a:srgbClr val="FFFF99"/>
            </a:solidFill>
            <a:ln w="9525">
              <a:solidFill>
                <a:srgbClr val="000000"/>
              </a:solidFill>
              <a:miter lim="800000"/>
              <a:headEnd/>
              <a:tailEnd/>
            </a:ln>
            <a:effectLst>
              <a:outerShdw dist="35921" dir="2700000" algn="ctr" rotWithShape="0">
                <a:srgbClr val="000000"/>
              </a:outerShdw>
            </a:effectLst>
          </p:spPr>
          <p:txBody>
            <a:bodyPr anchor="ctr"/>
            <a:lstStyle/>
            <a:p>
              <a:pPr algn="ctr" eaLnBrk="0" hangingPunct="0"/>
              <a:r>
                <a:rPr lang="en-US" sz="1200" b="1" dirty="0" smtClean="0">
                  <a:latin typeface="Arial" charset="0"/>
                </a:rPr>
                <a:t>Per</a:t>
              </a:r>
              <a:r>
                <a:rPr lang="bs-Latn-BA" sz="1200" b="1" dirty="0" smtClean="0">
                  <a:latin typeface="Arial" charset="0"/>
                </a:rPr>
                <a:t>z</a:t>
              </a:r>
              <a:r>
                <a:rPr lang="en-US" sz="1200" b="1" dirty="0" smtClean="0">
                  <a:latin typeface="Arial" charset="0"/>
                </a:rPr>
                <a:t>i</a:t>
              </a:r>
              <a:r>
                <a:rPr lang="bs-Latn-BA" sz="1200" b="1" dirty="0" smtClean="0">
                  <a:latin typeface="Arial" charset="0"/>
                </a:rPr>
                <a:t>j</a:t>
              </a:r>
              <a:r>
                <a:rPr lang="en-US" sz="1200" b="1" dirty="0" smtClean="0">
                  <a:latin typeface="Arial" charset="0"/>
                </a:rPr>
                <a:t>a (Iran</a:t>
              </a:r>
              <a:r>
                <a:rPr lang="en-US" sz="1200" b="1" dirty="0">
                  <a:latin typeface="Arial" charset="0"/>
                </a:rPr>
                <a:t>)</a:t>
              </a:r>
            </a:p>
          </p:txBody>
        </p:sp>
        <p:sp>
          <p:nvSpPr>
            <p:cNvPr id="402446" name="Cloud"/>
            <p:cNvSpPr>
              <a:spLocks noEditPoints="1" noChangeArrowheads="1"/>
            </p:cNvSpPr>
            <p:nvPr/>
          </p:nvSpPr>
          <p:spPr bwMode="auto">
            <a:xfrm>
              <a:off x="3379" y="2069"/>
              <a:ext cx="998" cy="317"/>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67 w 21600"/>
                <a:gd name="T5" fmla="*/ 10800 h 21600"/>
                <a:gd name="T6" fmla="*/ 10800 w 21600"/>
                <a:gd name="T7" fmla="*/ 21577 h 21600"/>
                <a:gd name="T8" fmla="*/ 21582 w 21600"/>
                <a:gd name="T9" fmla="*/ 10800 h 21600"/>
                <a:gd name="T10" fmla="*/ 10800 w 21600"/>
                <a:gd name="T11" fmla="*/ 1235 h 21600"/>
                <a:gd name="T12" fmla="*/ 3163 w 21600"/>
                <a:gd name="T13" fmla="*/ 3163 h 21600"/>
                <a:gd name="T14" fmla="*/ 18437 w 21600"/>
                <a:gd name="T15" fmla="*/ 18437 h 21600"/>
              </a:gdLst>
              <a:ahLst/>
              <a:cxnLst>
                <a:cxn ang="0">
                  <a:pos x="T4" y="T5"/>
                </a:cxn>
                <a:cxn ang="0">
                  <a:pos x="T6" y="T7"/>
                </a:cxn>
                <a:cxn ang="0">
                  <a:pos x="T8" y="T9"/>
                </a:cxn>
                <a:cxn ang="0">
                  <a:pos x="T10" y="T11"/>
                </a:cxn>
              </a:cxnLst>
              <a:rect l="T12" t="T13" r="T14" b="T15"/>
              <a:pathLst>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Lst>
            </a:custGeom>
            <a:solidFill>
              <a:srgbClr val="FFFF99"/>
            </a:solidFill>
            <a:ln w="9525">
              <a:solidFill>
                <a:srgbClr val="000000"/>
              </a:solidFill>
              <a:miter lim="800000"/>
              <a:headEnd/>
              <a:tailEnd/>
            </a:ln>
            <a:effectLst>
              <a:outerShdw dist="35921" dir="2700000" algn="ctr" rotWithShape="0">
                <a:srgbClr val="000000"/>
              </a:outerShdw>
            </a:effectLst>
          </p:spPr>
          <p:txBody>
            <a:bodyPr anchor="ctr"/>
            <a:lstStyle/>
            <a:p>
              <a:pPr algn="ctr" eaLnBrk="0" hangingPunct="0"/>
              <a:r>
                <a:rPr lang="bs-Latn-BA" sz="1200" b="1" dirty="0" smtClean="0">
                  <a:latin typeface="Arial" charset="0"/>
                </a:rPr>
                <a:t>Jemen</a:t>
              </a:r>
              <a:endParaRPr lang="en-US" sz="1200" b="1" dirty="0">
                <a:latin typeface="Arial" charset="0"/>
              </a:endParaRPr>
            </a:p>
          </p:txBody>
        </p:sp>
      </p:grpSp>
      <p:sp>
        <p:nvSpPr>
          <p:cNvPr id="402447" name="Title"/>
          <p:cNvSpPr txBox="1">
            <a:spLocks noChangeArrowheads="1"/>
          </p:cNvSpPr>
          <p:nvPr/>
        </p:nvSpPr>
        <p:spPr bwMode="auto">
          <a:xfrm>
            <a:off x="827088" y="1268413"/>
            <a:ext cx="6408737" cy="553998"/>
          </a:xfrm>
          <a:prstGeom prst="rect">
            <a:avLst/>
          </a:prstGeom>
          <a:noFill/>
          <a:ln w="12700">
            <a:noFill/>
            <a:miter lim="800000"/>
            <a:headEnd/>
            <a:tailEnd/>
          </a:ln>
          <a:effectLst/>
        </p:spPr>
        <p:txBody>
          <a:bodyPr lIns="0" tIns="0" rIns="0" bIns="0">
            <a:spAutoFit/>
          </a:bodyPr>
          <a:lstStyle/>
          <a:p>
            <a:pPr algn="ctr" eaLnBrk="0" hangingPunct="0"/>
            <a:r>
              <a:rPr lang="en-US" sz="1800" b="1" dirty="0" err="1" smtClean="0">
                <a:latin typeface="Arial" charset="0"/>
              </a:rPr>
              <a:t>Muhamme</a:t>
            </a:r>
            <a:r>
              <a:rPr lang="hr-HR" sz="1800" b="1" dirty="0" smtClean="0">
                <a:latin typeface="Arial" charset="0"/>
              </a:rPr>
              <a:t>d a.s., je poslao ljude u civilna središta tog vremena </a:t>
            </a:r>
            <a:endParaRPr lang="en-US" sz="1800" b="1" dirty="0">
              <a:latin typeface="Arial" charset="0"/>
            </a:endParaRPr>
          </a:p>
        </p:txBody>
      </p:sp>
    </p:spTree>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p:cNvSpPr>
            <a:spLocks noGrp="1" noChangeArrowheads="1"/>
          </p:cNvSpPr>
          <p:nvPr>
            <p:ph type="title"/>
          </p:nvPr>
        </p:nvSpPr>
        <p:spPr/>
        <p:txBody>
          <a:bodyPr/>
          <a:lstStyle/>
          <a:p>
            <a:r>
              <a:rPr lang="hr-HR" dirty="0" smtClean="0">
                <a:solidFill>
                  <a:schemeClr val="accent2"/>
                </a:solidFill>
              </a:rPr>
              <a:t>Životni vijek visokih dostignuća </a:t>
            </a:r>
            <a:endParaRPr lang="en-US" dirty="0">
              <a:solidFill>
                <a:schemeClr val="accent2"/>
              </a:solidFill>
            </a:endParaRPr>
          </a:p>
        </p:txBody>
      </p:sp>
      <p:sp>
        <p:nvSpPr>
          <p:cNvPr id="416771" name="AutoShape 3"/>
          <p:cNvSpPr>
            <a:spLocks noChangeArrowheads="1"/>
          </p:cNvSpPr>
          <p:nvPr/>
        </p:nvSpPr>
        <p:spPr bwMode="auto">
          <a:xfrm>
            <a:off x="684213" y="1268413"/>
            <a:ext cx="1830387" cy="619125"/>
          </a:xfrm>
          <a:prstGeom prst="homePlate">
            <a:avLst>
              <a:gd name="adj" fmla="val 44729"/>
            </a:avLst>
          </a:prstGeom>
          <a:solidFill>
            <a:srgbClr val="009999"/>
          </a:solidFill>
          <a:ln w="9525" algn="ctr">
            <a:noFill/>
            <a:miter lim="800000"/>
            <a:headEnd/>
            <a:tailEnd/>
          </a:ln>
          <a:effectLst/>
        </p:spPr>
        <p:txBody>
          <a:bodyPr wrap="none" anchor="ctr"/>
          <a:lstStyle/>
          <a:p>
            <a:pPr algn="ctr" eaLnBrk="0" hangingPunct="0"/>
            <a:r>
              <a:rPr lang="hr-HR" sz="1200" b="1" dirty="0" smtClean="0">
                <a:solidFill>
                  <a:schemeClr val="bg1"/>
                </a:solidFill>
                <a:latin typeface="Arial" charset="0"/>
              </a:rPr>
              <a:t>Primio objavu</a:t>
            </a:r>
            <a:endParaRPr lang="en-GB" sz="1200" b="1" dirty="0">
              <a:solidFill>
                <a:schemeClr val="bg1"/>
              </a:solidFill>
              <a:latin typeface="Arial" charset="0"/>
            </a:endParaRPr>
          </a:p>
        </p:txBody>
      </p:sp>
      <p:sp>
        <p:nvSpPr>
          <p:cNvPr id="416772" name="AutoShape 4"/>
          <p:cNvSpPr>
            <a:spLocks noChangeArrowheads="1"/>
          </p:cNvSpPr>
          <p:nvPr/>
        </p:nvSpPr>
        <p:spPr bwMode="auto">
          <a:xfrm>
            <a:off x="654050" y="2133600"/>
            <a:ext cx="1830388" cy="619125"/>
          </a:xfrm>
          <a:prstGeom prst="homePlate">
            <a:avLst>
              <a:gd name="adj" fmla="val 44729"/>
            </a:avLst>
          </a:prstGeom>
          <a:solidFill>
            <a:srgbClr val="009999"/>
          </a:solidFill>
          <a:ln w="9525" algn="ctr">
            <a:noFill/>
            <a:miter lim="800000"/>
            <a:headEnd/>
            <a:tailEnd/>
          </a:ln>
          <a:effectLst/>
        </p:spPr>
        <p:txBody>
          <a:bodyPr wrap="none" anchor="ctr"/>
          <a:lstStyle/>
          <a:p>
            <a:pPr algn="ctr" eaLnBrk="0" hangingPunct="0"/>
            <a:r>
              <a:rPr lang="hr-HR" sz="1200" b="1" dirty="0" smtClean="0">
                <a:solidFill>
                  <a:schemeClr val="bg1"/>
                </a:solidFill>
                <a:latin typeface="Arial" charset="0"/>
              </a:rPr>
              <a:t>Priopćio objavu svojoj</a:t>
            </a:r>
            <a:br>
              <a:rPr lang="hr-HR" sz="1200" b="1" dirty="0" smtClean="0">
                <a:solidFill>
                  <a:schemeClr val="bg1"/>
                </a:solidFill>
                <a:latin typeface="Arial" charset="0"/>
              </a:rPr>
            </a:br>
            <a:r>
              <a:rPr lang="hr-HR" sz="1200" b="1" dirty="0" smtClean="0">
                <a:solidFill>
                  <a:schemeClr val="bg1"/>
                </a:solidFill>
                <a:latin typeface="Arial" charset="0"/>
              </a:rPr>
              <a:t>generaciji </a:t>
            </a:r>
            <a:endParaRPr lang="en-GB" sz="1200" b="1" dirty="0">
              <a:solidFill>
                <a:schemeClr val="bg1"/>
              </a:solidFill>
              <a:latin typeface="Arial" charset="0"/>
            </a:endParaRPr>
          </a:p>
        </p:txBody>
      </p:sp>
      <p:sp>
        <p:nvSpPr>
          <p:cNvPr id="416773" name="AutoShape 5"/>
          <p:cNvSpPr>
            <a:spLocks noChangeArrowheads="1"/>
          </p:cNvSpPr>
          <p:nvPr/>
        </p:nvSpPr>
        <p:spPr bwMode="auto">
          <a:xfrm>
            <a:off x="684213" y="2997200"/>
            <a:ext cx="1830387" cy="619125"/>
          </a:xfrm>
          <a:prstGeom prst="homePlate">
            <a:avLst>
              <a:gd name="adj" fmla="val 44729"/>
            </a:avLst>
          </a:prstGeom>
          <a:solidFill>
            <a:srgbClr val="009999"/>
          </a:solidFill>
          <a:ln w="9525" algn="ctr">
            <a:noFill/>
            <a:miter lim="800000"/>
            <a:headEnd/>
            <a:tailEnd/>
          </a:ln>
          <a:effectLst/>
        </p:spPr>
        <p:txBody>
          <a:bodyPr wrap="none" anchor="ctr"/>
          <a:lstStyle/>
          <a:p>
            <a:pPr algn="ctr" eaLnBrk="0" hangingPunct="0"/>
            <a:r>
              <a:rPr lang="hr-HR" sz="1200" b="1" dirty="0" smtClean="0">
                <a:solidFill>
                  <a:schemeClr val="bg1"/>
                </a:solidFill>
                <a:latin typeface="Arial" charset="0"/>
              </a:rPr>
              <a:t>Objasnio ljudima govor </a:t>
            </a:r>
            <a:br>
              <a:rPr lang="hr-HR" sz="1200" b="1" dirty="0" smtClean="0">
                <a:solidFill>
                  <a:schemeClr val="bg1"/>
                </a:solidFill>
                <a:latin typeface="Arial" charset="0"/>
              </a:rPr>
            </a:br>
            <a:r>
              <a:rPr lang="hr-HR" sz="1200" b="1" dirty="0" smtClean="0">
                <a:solidFill>
                  <a:schemeClr val="bg1"/>
                </a:solidFill>
                <a:latin typeface="Arial" charset="0"/>
              </a:rPr>
              <a:t>Allaha dž.š</a:t>
            </a:r>
            <a:endParaRPr lang="en-GB" sz="1200" b="1" dirty="0">
              <a:solidFill>
                <a:schemeClr val="bg1"/>
              </a:solidFill>
              <a:latin typeface="Arial" charset="0"/>
            </a:endParaRPr>
          </a:p>
        </p:txBody>
      </p:sp>
      <p:sp>
        <p:nvSpPr>
          <p:cNvPr id="416774" name="Rectangle 6"/>
          <p:cNvSpPr>
            <a:spLocks noChangeArrowheads="1"/>
          </p:cNvSpPr>
          <p:nvPr/>
        </p:nvSpPr>
        <p:spPr bwMode="auto">
          <a:xfrm>
            <a:off x="3348038" y="2349500"/>
            <a:ext cx="3168650" cy="1938992"/>
          </a:xfrm>
          <a:prstGeom prst="rect">
            <a:avLst/>
          </a:prstGeom>
          <a:solidFill>
            <a:srgbClr val="A50021"/>
          </a:solidFill>
          <a:ln w="9525">
            <a:noFill/>
            <a:miter lim="800000"/>
            <a:headEnd/>
            <a:tailEnd/>
          </a:ln>
          <a:effectLst/>
        </p:spPr>
        <p:txBody>
          <a:bodyPr>
            <a:spAutoFit/>
          </a:bodyPr>
          <a:lstStyle/>
          <a:p>
            <a:pPr lvl="1" algn="ctr"/>
            <a:r>
              <a:rPr lang="hr-HR" b="1" dirty="0" smtClean="0">
                <a:solidFill>
                  <a:schemeClr val="bg1"/>
                </a:solidFill>
                <a:latin typeface="Tahoma" pitchFamily="34" charset="0"/>
              </a:rPr>
              <a:t>Čvrst i postojan, </a:t>
            </a:r>
            <a:r>
              <a:rPr lang="en-ZA" b="1" dirty="0" smtClean="0">
                <a:solidFill>
                  <a:schemeClr val="bg1"/>
                </a:solidFill>
                <a:latin typeface="Tahoma" pitchFamily="34" charset="0"/>
              </a:rPr>
              <a:t> </a:t>
            </a:r>
            <a:endParaRPr lang="en-ZA" b="1" dirty="0">
              <a:solidFill>
                <a:schemeClr val="bg1"/>
              </a:solidFill>
              <a:latin typeface="Tahoma" pitchFamily="34" charset="0"/>
            </a:endParaRPr>
          </a:p>
          <a:p>
            <a:pPr lvl="1" algn="ctr"/>
            <a:r>
              <a:rPr lang="hr-HR" b="1" dirty="0">
                <a:solidFill>
                  <a:schemeClr val="bg1"/>
                </a:solidFill>
                <a:latin typeface="Tahoma" pitchFamily="34" charset="0"/>
              </a:rPr>
              <a:t>b</a:t>
            </a:r>
            <a:r>
              <a:rPr lang="hr-HR" b="1" dirty="0" smtClean="0">
                <a:solidFill>
                  <a:schemeClr val="bg1"/>
                </a:solidFill>
                <a:latin typeface="Tahoma" pitchFamily="34" charset="0"/>
              </a:rPr>
              <a:t>ogobojazan </a:t>
            </a:r>
            <a:r>
              <a:rPr lang="en-ZA" b="1" dirty="0" smtClean="0">
                <a:solidFill>
                  <a:schemeClr val="bg1"/>
                </a:solidFill>
                <a:latin typeface="Tahoma" pitchFamily="34" charset="0"/>
              </a:rPr>
              <a:t>,</a:t>
            </a:r>
            <a:endParaRPr lang="en-ZA" b="1" dirty="0">
              <a:solidFill>
                <a:schemeClr val="bg1"/>
              </a:solidFill>
              <a:latin typeface="Tahoma" pitchFamily="34" charset="0"/>
            </a:endParaRPr>
          </a:p>
          <a:p>
            <a:pPr algn="ctr"/>
            <a:r>
              <a:rPr lang="en-ZA" b="1" dirty="0">
                <a:solidFill>
                  <a:schemeClr val="bg1"/>
                </a:solidFill>
                <a:latin typeface="Tahoma" pitchFamily="34" charset="0"/>
              </a:rPr>
              <a:t>     </a:t>
            </a:r>
            <a:r>
              <a:rPr lang="hr-HR" b="1" dirty="0" smtClean="0">
                <a:solidFill>
                  <a:schemeClr val="bg1"/>
                </a:solidFill>
                <a:latin typeface="Tahoma" pitchFamily="34" charset="0"/>
              </a:rPr>
              <a:t>smiren</a:t>
            </a:r>
            <a:r>
              <a:rPr lang="en-ZA" b="1" dirty="0" smtClean="0">
                <a:solidFill>
                  <a:schemeClr val="bg1"/>
                </a:solidFill>
                <a:latin typeface="Tahoma" pitchFamily="34" charset="0"/>
              </a:rPr>
              <a:t>, </a:t>
            </a:r>
            <a:endParaRPr lang="en-ZA" b="1" dirty="0">
              <a:solidFill>
                <a:schemeClr val="bg1"/>
              </a:solidFill>
              <a:latin typeface="Tahoma" pitchFamily="34" charset="0"/>
            </a:endParaRPr>
          </a:p>
          <a:p>
            <a:pPr algn="ctr"/>
            <a:r>
              <a:rPr lang="hr-HR" b="1" dirty="0" smtClean="0">
                <a:solidFill>
                  <a:schemeClr val="bg1"/>
                </a:solidFill>
                <a:latin typeface="Tahoma" pitchFamily="34" charset="0"/>
              </a:rPr>
              <a:t>uspješan</a:t>
            </a:r>
            <a:r>
              <a:rPr lang="en-ZA" b="1" dirty="0" smtClean="0">
                <a:solidFill>
                  <a:schemeClr val="bg1"/>
                </a:solidFill>
                <a:latin typeface="Tahoma" pitchFamily="34" charset="0"/>
              </a:rPr>
              <a:t>      </a:t>
            </a:r>
            <a:endParaRPr lang="en-ZA" b="1" dirty="0">
              <a:solidFill>
                <a:schemeClr val="bg1"/>
              </a:solidFill>
              <a:latin typeface="Tahoma" pitchFamily="34" charset="0"/>
            </a:endParaRPr>
          </a:p>
          <a:p>
            <a:pPr algn="ctr"/>
            <a:r>
              <a:rPr lang="hr-HR" b="1" dirty="0" smtClean="0">
                <a:solidFill>
                  <a:schemeClr val="bg1"/>
                </a:solidFill>
                <a:latin typeface="Tahoma" pitchFamily="34" charset="0"/>
              </a:rPr>
              <a:t>te je rezultat </a:t>
            </a:r>
            <a:r>
              <a:rPr lang="hr-HR" b="1" dirty="0" smtClean="0">
                <a:solidFill>
                  <a:schemeClr val="bg1"/>
                </a:solidFill>
                <a:latin typeface="Tahoma" pitchFamily="34" charset="0"/>
              </a:rPr>
              <a:t>bilo</a:t>
            </a:r>
            <a:endParaRPr lang="en-ZA" b="1" dirty="0">
              <a:solidFill>
                <a:schemeClr val="bg1"/>
              </a:solidFill>
              <a:latin typeface="Tahoma" pitchFamily="34" charset="0"/>
            </a:endParaRPr>
          </a:p>
          <a:p>
            <a:pPr algn="ctr"/>
            <a:r>
              <a:rPr lang="hr-HR" b="1" dirty="0">
                <a:solidFill>
                  <a:schemeClr val="bg1"/>
                </a:solidFill>
                <a:latin typeface="Tahoma" pitchFamily="34" charset="0"/>
              </a:rPr>
              <a:t>z</a:t>
            </a:r>
            <a:r>
              <a:rPr lang="hr-HR" b="1" dirty="0" smtClean="0">
                <a:solidFill>
                  <a:schemeClr val="bg1"/>
                </a:solidFill>
                <a:latin typeface="Tahoma" pitchFamily="34" charset="0"/>
              </a:rPr>
              <a:t>adovoljno društvo</a:t>
            </a:r>
            <a:endParaRPr lang="en-ZA" b="1" dirty="0">
              <a:solidFill>
                <a:schemeClr val="bg1"/>
              </a:solidFill>
              <a:latin typeface="Tahoma" pitchFamily="34" charset="0"/>
            </a:endParaRPr>
          </a:p>
        </p:txBody>
      </p:sp>
      <p:sp>
        <p:nvSpPr>
          <p:cNvPr id="416775" name="AutoShape 7"/>
          <p:cNvSpPr>
            <a:spLocks noChangeArrowheads="1"/>
          </p:cNvSpPr>
          <p:nvPr/>
        </p:nvSpPr>
        <p:spPr bwMode="auto">
          <a:xfrm rot="5400000">
            <a:off x="2354263" y="3198813"/>
            <a:ext cx="1276350" cy="152400"/>
          </a:xfrm>
          <a:prstGeom prst="triangle">
            <a:avLst>
              <a:gd name="adj" fmla="val 50000"/>
            </a:avLst>
          </a:prstGeom>
          <a:solidFill>
            <a:srgbClr val="5F5F5F"/>
          </a:solidFill>
          <a:ln w="9525">
            <a:solidFill>
              <a:schemeClr val="tx1"/>
            </a:solidFill>
            <a:miter lim="800000"/>
            <a:headEnd/>
            <a:tailEnd/>
          </a:ln>
          <a:effectLst/>
        </p:spPr>
        <p:txBody>
          <a:bodyPr wrap="none" lIns="45720" rIns="45720" anchor="ctr"/>
          <a:lstStyle/>
          <a:p>
            <a:endParaRPr lang="hr-HR"/>
          </a:p>
        </p:txBody>
      </p:sp>
      <p:sp>
        <p:nvSpPr>
          <p:cNvPr id="416776" name="AutoShape 8"/>
          <p:cNvSpPr>
            <a:spLocks noChangeArrowheads="1"/>
          </p:cNvSpPr>
          <p:nvPr/>
        </p:nvSpPr>
        <p:spPr bwMode="auto">
          <a:xfrm>
            <a:off x="684213" y="3860800"/>
            <a:ext cx="1830387" cy="619125"/>
          </a:xfrm>
          <a:prstGeom prst="homePlate">
            <a:avLst>
              <a:gd name="adj" fmla="val 44729"/>
            </a:avLst>
          </a:prstGeom>
          <a:solidFill>
            <a:srgbClr val="009999"/>
          </a:solidFill>
          <a:ln w="9525" algn="ctr">
            <a:noFill/>
            <a:miter lim="800000"/>
            <a:headEnd/>
            <a:tailEnd/>
          </a:ln>
          <a:effectLst/>
        </p:spPr>
        <p:txBody>
          <a:bodyPr wrap="none" anchor="ctr"/>
          <a:lstStyle/>
          <a:p>
            <a:pPr algn="ctr" eaLnBrk="0" hangingPunct="0"/>
            <a:r>
              <a:rPr lang="hr-HR" sz="1200" b="1" dirty="0" smtClean="0">
                <a:solidFill>
                  <a:schemeClr val="bg1"/>
                </a:solidFill>
                <a:latin typeface="Arial" charset="0"/>
              </a:rPr>
              <a:t>Obučio ashabe </a:t>
            </a:r>
            <a:endParaRPr lang="en-GB" sz="1200" b="1" dirty="0">
              <a:solidFill>
                <a:schemeClr val="bg1"/>
              </a:solidFill>
              <a:latin typeface="Arial" charset="0"/>
            </a:endParaRPr>
          </a:p>
        </p:txBody>
      </p:sp>
      <p:sp>
        <p:nvSpPr>
          <p:cNvPr id="416777" name="Cloud"/>
          <p:cNvSpPr>
            <a:spLocks noEditPoints="1" noChangeArrowheads="1"/>
          </p:cNvSpPr>
          <p:nvPr/>
        </p:nvSpPr>
        <p:spPr bwMode="auto">
          <a:xfrm>
            <a:off x="6659563" y="2781300"/>
            <a:ext cx="2376487" cy="1295400"/>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67 w 21600"/>
              <a:gd name="T5" fmla="*/ 10800 h 21600"/>
              <a:gd name="T6" fmla="*/ 10800 w 21600"/>
              <a:gd name="T7" fmla="*/ 21577 h 21600"/>
              <a:gd name="T8" fmla="*/ 21582 w 21600"/>
              <a:gd name="T9" fmla="*/ 10800 h 21600"/>
              <a:gd name="T10" fmla="*/ 10800 w 21600"/>
              <a:gd name="T11" fmla="*/ 1235 h 21600"/>
              <a:gd name="T12" fmla="*/ 3163 w 21600"/>
              <a:gd name="T13" fmla="*/ 3163 h 21600"/>
              <a:gd name="T14" fmla="*/ 18437 w 21600"/>
              <a:gd name="T15" fmla="*/ 18437 h 21600"/>
            </a:gdLst>
            <a:ahLst/>
            <a:cxnLst>
              <a:cxn ang="0">
                <a:pos x="T4" y="T5"/>
              </a:cxn>
              <a:cxn ang="0">
                <a:pos x="T6" y="T7"/>
              </a:cxn>
              <a:cxn ang="0">
                <a:pos x="T8" y="T9"/>
              </a:cxn>
              <a:cxn ang="0">
                <a:pos x="T10" y="T11"/>
              </a:cxn>
            </a:cxnLst>
            <a:rect l="T12" t="T13" r="T14" b="T15"/>
            <a:pathLst>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Lst>
          </a:custGeom>
          <a:solidFill>
            <a:srgbClr val="FFFF99"/>
          </a:solidFill>
          <a:ln w="9525">
            <a:solidFill>
              <a:srgbClr val="000000"/>
            </a:solidFill>
            <a:miter lim="800000"/>
            <a:headEnd/>
            <a:tailEnd/>
          </a:ln>
          <a:effectLst>
            <a:outerShdw dist="35921" dir="2700000" algn="ctr" rotWithShape="0">
              <a:srgbClr val="000000"/>
            </a:outerShdw>
          </a:effectLst>
        </p:spPr>
        <p:txBody>
          <a:bodyPr anchor="ctr"/>
          <a:lstStyle/>
          <a:p>
            <a:pPr algn="ctr" eaLnBrk="0" hangingPunct="0"/>
            <a:r>
              <a:rPr lang="hr-HR" sz="1600" b="1" dirty="0" smtClean="0">
                <a:latin typeface="Arial" charset="0"/>
              </a:rPr>
              <a:t>Iz čega slijedi trajno vodstvo</a:t>
            </a:r>
          </a:p>
        </p:txBody>
      </p:sp>
      <p:grpSp>
        <p:nvGrpSpPr>
          <p:cNvPr id="416778" name="Group 10"/>
          <p:cNvGrpSpPr>
            <a:grpSpLocks/>
          </p:cNvGrpSpPr>
          <p:nvPr/>
        </p:nvGrpSpPr>
        <p:grpSpPr bwMode="auto">
          <a:xfrm>
            <a:off x="79375" y="5445125"/>
            <a:ext cx="8493153" cy="863600"/>
            <a:chOff x="50" y="3430"/>
            <a:chExt cx="5234" cy="544"/>
          </a:xfrm>
        </p:grpSpPr>
        <p:sp>
          <p:nvSpPr>
            <p:cNvPr id="416779" name="Rectangle 11"/>
            <p:cNvSpPr>
              <a:spLocks noChangeArrowheads="1"/>
            </p:cNvSpPr>
            <p:nvPr/>
          </p:nvSpPr>
          <p:spPr bwMode="auto">
            <a:xfrm>
              <a:off x="748" y="3430"/>
              <a:ext cx="4536" cy="544"/>
            </a:xfrm>
            <a:prstGeom prst="rect">
              <a:avLst/>
            </a:prstGeom>
            <a:solidFill>
              <a:srgbClr val="5F5F5F"/>
            </a:solidFill>
            <a:ln w="9525" algn="ctr">
              <a:noFill/>
              <a:miter lim="800000"/>
              <a:headEnd/>
              <a:tailEnd/>
            </a:ln>
            <a:effectLst/>
          </p:spPr>
          <p:txBody>
            <a:bodyPr wrap="none" anchor="ctr"/>
            <a:lstStyle/>
            <a:p>
              <a:pPr algn="ctr" eaLnBrk="0" hangingPunct="0"/>
              <a:endParaRPr lang="en-US" sz="800" b="1" i="1" dirty="0">
                <a:latin typeface="Arial" charset="0"/>
              </a:endParaRPr>
            </a:p>
            <a:p>
              <a:pPr algn="ctr" eaLnBrk="0" hangingPunct="0"/>
              <a:r>
                <a:rPr lang="en-US" sz="1200" i="1" dirty="0" smtClean="0">
                  <a:solidFill>
                    <a:schemeClr val="bg1"/>
                  </a:solidFill>
                  <a:latin typeface="Arial" charset="0"/>
                </a:rPr>
                <a:t>“</a:t>
              </a:r>
              <a:r>
                <a:rPr lang="hr-HR" sz="1200" i="1" dirty="0" smtClean="0">
                  <a:solidFill>
                    <a:schemeClr val="bg1"/>
                  </a:solidFill>
                  <a:latin typeface="Arial" charset="0"/>
                </a:rPr>
                <a:t>Moj izbor je Muhammed a.s., da vodi popis najutjecajnijih osoba, ovo može iznenaditi neke čitatelje, ali on je bio</a:t>
              </a:r>
              <a:br>
                <a:rPr lang="hr-HR" sz="1200" i="1" dirty="0" smtClean="0">
                  <a:solidFill>
                    <a:schemeClr val="bg1"/>
                  </a:solidFill>
                  <a:latin typeface="Arial" charset="0"/>
                </a:rPr>
              </a:br>
              <a:r>
                <a:rPr lang="hr-HR" sz="1200" i="1" dirty="0" smtClean="0">
                  <a:solidFill>
                    <a:schemeClr val="bg1"/>
                  </a:solidFill>
                  <a:latin typeface="Arial" charset="0"/>
                </a:rPr>
                <a:t>jedini čovjek u historiji koji je bio vrhunski uspješan na vjerskoj i svjetovnoj razini.’’</a:t>
              </a:r>
              <a:br>
                <a:rPr lang="hr-HR" sz="1200" i="1" dirty="0" smtClean="0">
                  <a:solidFill>
                    <a:schemeClr val="bg1"/>
                  </a:solidFill>
                  <a:latin typeface="Arial" charset="0"/>
                </a:rPr>
              </a:br>
              <a:endParaRPr lang="en-US" sz="1200" i="1" dirty="0">
                <a:solidFill>
                  <a:schemeClr val="bg1"/>
                </a:solidFill>
                <a:latin typeface="Arial" charset="0"/>
              </a:endParaRPr>
            </a:p>
            <a:p>
              <a:pPr algn="ctr" eaLnBrk="0" hangingPunct="0"/>
              <a:r>
                <a:rPr lang="en-US" sz="1000" i="1" u="sng" dirty="0">
                  <a:solidFill>
                    <a:srgbClr val="FFFF00"/>
                  </a:solidFill>
                  <a:latin typeface="Arial" charset="0"/>
                </a:rPr>
                <a:t>Michael H. Hart</a:t>
              </a:r>
              <a:r>
                <a:rPr lang="en-US" sz="1000" i="1" dirty="0">
                  <a:solidFill>
                    <a:srgbClr val="FFFF00"/>
                  </a:solidFill>
                  <a:latin typeface="Arial" charset="0"/>
                </a:rPr>
                <a:t>, THE 100: A RANKING OF THE MOST INFLUENTIAL PERSONS IN HISTORY</a:t>
              </a:r>
              <a:r>
                <a:rPr lang="en-US" sz="800" i="1" dirty="0">
                  <a:solidFill>
                    <a:srgbClr val="FFFF00"/>
                  </a:solidFill>
                  <a:latin typeface="Arial" charset="0"/>
                </a:rPr>
                <a:t>  </a:t>
              </a:r>
              <a:br>
                <a:rPr lang="en-US" sz="800" i="1" dirty="0">
                  <a:solidFill>
                    <a:srgbClr val="FFFF00"/>
                  </a:solidFill>
                  <a:latin typeface="Arial" charset="0"/>
                </a:rPr>
              </a:br>
              <a:endParaRPr lang="en-US" sz="800" i="1" dirty="0">
                <a:solidFill>
                  <a:srgbClr val="FFFF00"/>
                </a:solidFill>
                <a:latin typeface="Arial" charset="0"/>
              </a:endParaRPr>
            </a:p>
          </p:txBody>
        </p:sp>
        <p:grpSp>
          <p:nvGrpSpPr>
            <p:cNvPr id="416780" name="Group 12"/>
            <p:cNvGrpSpPr>
              <a:grpSpLocks/>
            </p:cNvGrpSpPr>
            <p:nvPr/>
          </p:nvGrpSpPr>
          <p:grpSpPr bwMode="auto">
            <a:xfrm>
              <a:off x="50" y="3566"/>
              <a:ext cx="880" cy="272"/>
              <a:chOff x="2960" y="2576"/>
              <a:chExt cx="199" cy="202"/>
            </a:xfrm>
          </p:grpSpPr>
          <p:sp>
            <p:nvSpPr>
              <p:cNvPr id="416781" name="Oval 13"/>
              <p:cNvSpPr>
                <a:spLocks noChangeArrowheads="1"/>
              </p:cNvSpPr>
              <p:nvPr/>
            </p:nvSpPr>
            <p:spPr bwMode="auto">
              <a:xfrm>
                <a:off x="2976" y="2605"/>
                <a:ext cx="173" cy="173"/>
              </a:xfrm>
              <a:prstGeom prst="ellipse">
                <a:avLst/>
              </a:prstGeom>
              <a:solidFill>
                <a:srgbClr val="FF9900"/>
              </a:solidFill>
              <a:ln w="9525">
                <a:noFill/>
                <a:round/>
                <a:headEnd/>
                <a:tailEnd/>
              </a:ln>
              <a:effectLst/>
            </p:spPr>
            <p:txBody>
              <a:bodyPr wrap="none" anchor="ctr">
                <a:spAutoFit/>
              </a:bodyPr>
              <a:lstStyle/>
              <a:p>
                <a:endParaRPr lang="hr-HR"/>
              </a:p>
            </p:txBody>
          </p:sp>
          <p:sp>
            <p:nvSpPr>
              <p:cNvPr id="416782" name="Oval 14"/>
              <p:cNvSpPr>
                <a:spLocks noChangeAspect="1" noChangeArrowheads="1"/>
              </p:cNvSpPr>
              <p:nvPr/>
            </p:nvSpPr>
            <p:spPr bwMode="auto">
              <a:xfrm>
                <a:off x="2960" y="2576"/>
                <a:ext cx="199" cy="199"/>
              </a:xfrm>
              <a:prstGeom prst="ellipse">
                <a:avLst/>
              </a:prstGeom>
              <a:solidFill>
                <a:srgbClr val="FF9900"/>
              </a:solidFill>
              <a:ln w="9525">
                <a:noFill/>
                <a:round/>
                <a:headEnd/>
                <a:tailEnd/>
              </a:ln>
              <a:effectLst/>
            </p:spPr>
            <p:txBody>
              <a:bodyPr anchor="ctr" anchorCtr="1"/>
              <a:lstStyle/>
              <a:p>
                <a:pPr algn="ctr" eaLnBrk="0" hangingPunct="0"/>
                <a:r>
                  <a:rPr lang="hr-HR" sz="1000" b="1" dirty="0" smtClean="0">
                    <a:latin typeface="Arial" charset="0"/>
                  </a:rPr>
                  <a:t>Zapažanja</a:t>
                </a:r>
              </a:p>
            </p:txBody>
          </p:sp>
        </p:grpSp>
      </p:gr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16771"/>
                                        </p:tgtEl>
                                        <p:attrNameLst>
                                          <p:attrName>style.visibility</p:attrName>
                                        </p:attrNameLst>
                                      </p:cBhvr>
                                      <p:to>
                                        <p:strVal val="visible"/>
                                      </p:to>
                                    </p:set>
                                    <p:anim calcmode="lin" valueType="num">
                                      <p:cBhvr additive="base">
                                        <p:cTn id="7" dur="500" fill="hold"/>
                                        <p:tgtEl>
                                          <p:spTgt spid="416771"/>
                                        </p:tgtEl>
                                        <p:attrNameLst>
                                          <p:attrName>ppt_x</p:attrName>
                                        </p:attrNameLst>
                                      </p:cBhvr>
                                      <p:tavLst>
                                        <p:tav tm="0">
                                          <p:val>
                                            <p:strVal val="0-#ppt_w/2"/>
                                          </p:val>
                                        </p:tav>
                                        <p:tav tm="100000">
                                          <p:val>
                                            <p:strVal val="#ppt_x"/>
                                          </p:val>
                                        </p:tav>
                                      </p:tavLst>
                                    </p:anim>
                                    <p:anim calcmode="lin" valueType="num">
                                      <p:cBhvr additive="base">
                                        <p:cTn id="8" dur="500" fill="hold"/>
                                        <p:tgtEl>
                                          <p:spTgt spid="41677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416772"/>
                                        </p:tgtEl>
                                        <p:attrNameLst>
                                          <p:attrName>style.visibility</p:attrName>
                                        </p:attrNameLst>
                                      </p:cBhvr>
                                      <p:to>
                                        <p:strVal val="visible"/>
                                      </p:to>
                                    </p:set>
                                    <p:anim calcmode="lin" valueType="num">
                                      <p:cBhvr additive="base">
                                        <p:cTn id="12" dur="500" fill="hold"/>
                                        <p:tgtEl>
                                          <p:spTgt spid="416772"/>
                                        </p:tgtEl>
                                        <p:attrNameLst>
                                          <p:attrName>ppt_x</p:attrName>
                                        </p:attrNameLst>
                                      </p:cBhvr>
                                      <p:tavLst>
                                        <p:tav tm="0">
                                          <p:val>
                                            <p:strVal val="0-#ppt_w/2"/>
                                          </p:val>
                                        </p:tav>
                                        <p:tav tm="100000">
                                          <p:val>
                                            <p:strVal val="#ppt_x"/>
                                          </p:val>
                                        </p:tav>
                                      </p:tavLst>
                                    </p:anim>
                                    <p:anim calcmode="lin" valueType="num">
                                      <p:cBhvr additive="base">
                                        <p:cTn id="13" dur="500" fill="hold"/>
                                        <p:tgtEl>
                                          <p:spTgt spid="416772"/>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416773"/>
                                        </p:tgtEl>
                                        <p:attrNameLst>
                                          <p:attrName>style.visibility</p:attrName>
                                        </p:attrNameLst>
                                      </p:cBhvr>
                                      <p:to>
                                        <p:strVal val="visible"/>
                                      </p:to>
                                    </p:set>
                                    <p:anim calcmode="lin" valueType="num">
                                      <p:cBhvr additive="base">
                                        <p:cTn id="17" dur="500" fill="hold"/>
                                        <p:tgtEl>
                                          <p:spTgt spid="416773"/>
                                        </p:tgtEl>
                                        <p:attrNameLst>
                                          <p:attrName>ppt_x</p:attrName>
                                        </p:attrNameLst>
                                      </p:cBhvr>
                                      <p:tavLst>
                                        <p:tav tm="0">
                                          <p:val>
                                            <p:strVal val="0-#ppt_w/2"/>
                                          </p:val>
                                        </p:tav>
                                        <p:tav tm="100000">
                                          <p:val>
                                            <p:strVal val="#ppt_x"/>
                                          </p:val>
                                        </p:tav>
                                      </p:tavLst>
                                    </p:anim>
                                    <p:anim calcmode="lin" valueType="num">
                                      <p:cBhvr additive="base">
                                        <p:cTn id="18" dur="500" fill="hold"/>
                                        <p:tgtEl>
                                          <p:spTgt spid="416773"/>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416776"/>
                                        </p:tgtEl>
                                        <p:attrNameLst>
                                          <p:attrName>style.visibility</p:attrName>
                                        </p:attrNameLst>
                                      </p:cBhvr>
                                      <p:to>
                                        <p:strVal val="visible"/>
                                      </p:to>
                                    </p:set>
                                    <p:anim calcmode="lin" valueType="num">
                                      <p:cBhvr additive="base">
                                        <p:cTn id="22" dur="500" fill="hold"/>
                                        <p:tgtEl>
                                          <p:spTgt spid="416776"/>
                                        </p:tgtEl>
                                        <p:attrNameLst>
                                          <p:attrName>ppt_x</p:attrName>
                                        </p:attrNameLst>
                                      </p:cBhvr>
                                      <p:tavLst>
                                        <p:tav tm="0">
                                          <p:val>
                                            <p:strVal val="0-#ppt_w/2"/>
                                          </p:val>
                                        </p:tav>
                                        <p:tav tm="100000">
                                          <p:val>
                                            <p:strVal val="#ppt_x"/>
                                          </p:val>
                                        </p:tav>
                                      </p:tavLst>
                                    </p:anim>
                                    <p:anim calcmode="lin" valueType="num">
                                      <p:cBhvr additive="base">
                                        <p:cTn id="23" dur="500" fill="hold"/>
                                        <p:tgtEl>
                                          <p:spTgt spid="416776"/>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12" presetClass="entr" presetSubtype="8" fill="hold" grpId="0" nodeType="afterEffect">
                                  <p:stCondLst>
                                    <p:cond delay="0"/>
                                  </p:stCondLst>
                                  <p:childTnLst>
                                    <p:set>
                                      <p:cBhvr>
                                        <p:cTn id="26" dur="1" fill="hold">
                                          <p:stCondLst>
                                            <p:cond delay="0"/>
                                          </p:stCondLst>
                                        </p:cTn>
                                        <p:tgtEl>
                                          <p:spTgt spid="416775"/>
                                        </p:tgtEl>
                                        <p:attrNameLst>
                                          <p:attrName>style.visibility</p:attrName>
                                        </p:attrNameLst>
                                      </p:cBhvr>
                                      <p:to>
                                        <p:strVal val="visible"/>
                                      </p:to>
                                    </p:set>
                                    <p:animEffect transition="in" filter="slide(fromLeft)">
                                      <p:cBhvr>
                                        <p:cTn id="27" dur="500"/>
                                        <p:tgtEl>
                                          <p:spTgt spid="416775"/>
                                        </p:tgtEl>
                                      </p:cBhvr>
                                    </p:animEffect>
                                  </p:childTnLst>
                                </p:cTn>
                              </p:par>
                              <p:par>
                                <p:cTn id="28" presetID="12" presetClass="entr" presetSubtype="8" fill="hold" grpId="0" nodeType="withEffect">
                                  <p:stCondLst>
                                    <p:cond delay="0"/>
                                  </p:stCondLst>
                                  <p:childTnLst>
                                    <p:set>
                                      <p:cBhvr>
                                        <p:cTn id="29" dur="1" fill="hold">
                                          <p:stCondLst>
                                            <p:cond delay="0"/>
                                          </p:stCondLst>
                                        </p:cTn>
                                        <p:tgtEl>
                                          <p:spTgt spid="416774"/>
                                        </p:tgtEl>
                                        <p:attrNameLst>
                                          <p:attrName>style.visibility</p:attrName>
                                        </p:attrNameLst>
                                      </p:cBhvr>
                                      <p:to>
                                        <p:strVal val="visible"/>
                                      </p:to>
                                    </p:set>
                                    <p:animEffect transition="in" filter="slide(fromLeft)">
                                      <p:cBhvr>
                                        <p:cTn id="30" dur="500"/>
                                        <p:tgtEl>
                                          <p:spTgt spid="416774"/>
                                        </p:tgtEl>
                                      </p:cBhvr>
                                    </p:animEffect>
                                  </p:childTnLst>
                                </p:cTn>
                              </p:par>
                            </p:childTnLst>
                          </p:cTn>
                        </p:par>
                        <p:par>
                          <p:cTn id="31" fill="hold">
                            <p:stCondLst>
                              <p:cond delay="2500"/>
                            </p:stCondLst>
                            <p:childTnLst>
                              <p:par>
                                <p:cTn id="32" presetID="12" presetClass="entr" presetSubtype="4" fill="hold" grpId="0" nodeType="afterEffect">
                                  <p:stCondLst>
                                    <p:cond delay="0"/>
                                  </p:stCondLst>
                                  <p:childTnLst>
                                    <p:set>
                                      <p:cBhvr>
                                        <p:cTn id="33" dur="1" fill="hold">
                                          <p:stCondLst>
                                            <p:cond delay="0"/>
                                          </p:stCondLst>
                                        </p:cTn>
                                        <p:tgtEl>
                                          <p:spTgt spid="416777"/>
                                        </p:tgtEl>
                                        <p:attrNameLst>
                                          <p:attrName>style.visibility</p:attrName>
                                        </p:attrNameLst>
                                      </p:cBhvr>
                                      <p:to>
                                        <p:strVal val="visible"/>
                                      </p:to>
                                    </p:set>
                                    <p:animEffect transition="in" filter="slide(fromBottom)">
                                      <p:cBhvr>
                                        <p:cTn id="34" dur="500"/>
                                        <p:tgtEl>
                                          <p:spTgt spid="416777"/>
                                        </p:tgtEl>
                                      </p:cBhvr>
                                    </p:animEffect>
                                  </p:childTnLst>
                                </p:cTn>
                              </p:par>
                            </p:childTnLst>
                          </p:cTn>
                        </p:par>
                      </p:childTnLst>
                    </p:cTn>
                  </p:par>
                  <p:par>
                    <p:cTn id="35" fill="hold">
                      <p:stCondLst>
                        <p:cond delay="indefinite"/>
                      </p:stCondLst>
                      <p:childTnLst>
                        <p:par>
                          <p:cTn id="36" fill="hold">
                            <p:stCondLst>
                              <p:cond delay="0"/>
                            </p:stCondLst>
                            <p:childTnLst>
                              <p:par>
                                <p:cTn id="37" presetID="12" presetClass="entr" presetSubtype="8" fill="hold" nodeType="clickEffect">
                                  <p:stCondLst>
                                    <p:cond delay="0"/>
                                  </p:stCondLst>
                                  <p:childTnLst>
                                    <p:set>
                                      <p:cBhvr>
                                        <p:cTn id="38" dur="1" fill="hold">
                                          <p:stCondLst>
                                            <p:cond delay="0"/>
                                          </p:stCondLst>
                                        </p:cTn>
                                        <p:tgtEl>
                                          <p:spTgt spid="416778"/>
                                        </p:tgtEl>
                                        <p:attrNameLst>
                                          <p:attrName>style.visibility</p:attrName>
                                        </p:attrNameLst>
                                      </p:cBhvr>
                                      <p:to>
                                        <p:strVal val="visible"/>
                                      </p:to>
                                    </p:set>
                                    <p:animEffect transition="in" filter="slide(fromLeft)">
                                      <p:cBhvr>
                                        <p:cTn id="39" dur="500"/>
                                        <p:tgtEl>
                                          <p:spTgt spid="4167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6771" grpId="0" animBg="1"/>
      <p:bldP spid="416772" grpId="0" animBg="1"/>
      <p:bldP spid="416773" grpId="0" animBg="1"/>
      <p:bldP spid="416774" grpId="0" animBg="1"/>
      <p:bldP spid="416775" grpId="0" animBg="1"/>
      <p:bldP spid="416776" grpId="0" animBg="1"/>
      <p:bldP spid="41677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r>
              <a:rPr lang="hr-HR" dirty="0" smtClean="0">
                <a:solidFill>
                  <a:schemeClr val="accent2"/>
                </a:solidFill>
              </a:rPr>
              <a:t>Poruka: O ljudi... </a:t>
            </a:r>
            <a:endParaRPr lang="en-US" dirty="0">
              <a:solidFill>
                <a:schemeClr val="accent2"/>
              </a:solidFill>
            </a:endParaRPr>
          </a:p>
        </p:txBody>
      </p:sp>
      <p:sp>
        <p:nvSpPr>
          <p:cNvPr id="387075" name="Rectangle 3"/>
          <p:cNvSpPr>
            <a:spLocks noGrp="1" noChangeArrowheads="1"/>
          </p:cNvSpPr>
          <p:nvPr>
            <p:ph type="body" idx="1"/>
          </p:nvPr>
        </p:nvSpPr>
        <p:spPr>
          <a:xfrm>
            <a:off x="177800" y="1652588"/>
            <a:ext cx="3889375" cy="4406900"/>
          </a:xfrm>
        </p:spPr>
        <p:txBody>
          <a:bodyPr/>
          <a:lstStyle/>
          <a:p>
            <a:pPr>
              <a:buFont typeface="Wingdings" pitchFamily="2" charset="2"/>
              <a:buChar char="Ü"/>
            </a:pPr>
            <a:r>
              <a:rPr lang="hr-HR" sz="1800" dirty="0" smtClean="0">
                <a:solidFill>
                  <a:schemeClr val="tx1"/>
                </a:solidFill>
              </a:rPr>
              <a:t>Sjetite se da ćete uistinu sresti Gospodara i da će On računati vaša djela.</a:t>
            </a:r>
            <a:endParaRPr lang="en-US" sz="1800" dirty="0">
              <a:solidFill>
                <a:schemeClr val="tx1"/>
              </a:solidFill>
            </a:endParaRPr>
          </a:p>
          <a:p>
            <a:pPr>
              <a:buFont typeface="Wingdings" pitchFamily="2" charset="2"/>
              <a:buChar char="Ü"/>
            </a:pPr>
            <a:r>
              <a:rPr lang="hr-HR" sz="1800" dirty="0" smtClean="0">
                <a:solidFill>
                  <a:schemeClr val="tx1"/>
                </a:solidFill>
              </a:rPr>
              <a:t>Čuvajte se šejtana za sigurnost svoje </a:t>
            </a:r>
            <a:r>
              <a:rPr lang="hr-HR" sz="1800" dirty="0" smtClean="0">
                <a:solidFill>
                  <a:schemeClr val="tx1"/>
                </a:solidFill>
              </a:rPr>
              <a:t>vjere</a:t>
            </a:r>
            <a:r>
              <a:rPr lang="hr-HR" sz="1800" dirty="0" smtClean="0">
                <a:solidFill>
                  <a:schemeClr val="tx1"/>
                </a:solidFill>
              </a:rPr>
              <a:t>. </a:t>
            </a:r>
            <a:r>
              <a:rPr lang="hr-HR" sz="1800" dirty="0" smtClean="0">
                <a:solidFill>
                  <a:schemeClr val="tx1"/>
                </a:solidFill>
              </a:rPr>
              <a:t>Izgubio je nadu da će vas ikad moći odvesti putevima njegovih </a:t>
            </a:r>
            <a:r>
              <a:rPr lang="hr-HR" sz="1800" dirty="0" smtClean="0">
                <a:solidFill>
                  <a:schemeClr val="tx1"/>
                </a:solidFill>
              </a:rPr>
              <a:t>želja </a:t>
            </a:r>
            <a:r>
              <a:rPr lang="hr-HR" sz="1800" dirty="0" smtClean="0">
                <a:solidFill>
                  <a:schemeClr val="tx1"/>
                </a:solidFill>
              </a:rPr>
              <a:t>i pazite da ga ne slijedite </a:t>
            </a:r>
            <a:r>
              <a:rPr lang="hr-HR" sz="1800" dirty="0" smtClean="0">
                <a:solidFill>
                  <a:schemeClr val="tx1"/>
                </a:solidFill>
              </a:rPr>
              <a:t>ni u </a:t>
            </a:r>
            <a:r>
              <a:rPr lang="hr-HR" sz="1800" dirty="0" smtClean="0">
                <a:solidFill>
                  <a:schemeClr val="tx1"/>
                </a:solidFill>
              </a:rPr>
              <a:t>njegovim malim stvarima.</a:t>
            </a:r>
            <a:endParaRPr lang="en-US" sz="1800" dirty="0">
              <a:solidFill>
                <a:schemeClr val="tx1"/>
              </a:solidFill>
            </a:endParaRPr>
          </a:p>
        </p:txBody>
      </p:sp>
      <p:sp>
        <p:nvSpPr>
          <p:cNvPr id="387076" name="Rectangle 4"/>
          <p:cNvSpPr>
            <a:spLocks noChangeArrowheads="1"/>
          </p:cNvSpPr>
          <p:nvPr/>
        </p:nvSpPr>
        <p:spPr bwMode="auto">
          <a:xfrm>
            <a:off x="4356100" y="1628775"/>
            <a:ext cx="3889375" cy="4406900"/>
          </a:xfrm>
          <a:prstGeom prst="rect">
            <a:avLst/>
          </a:prstGeom>
          <a:noFill/>
          <a:ln w="9525">
            <a:noFill/>
            <a:miter lim="800000"/>
            <a:headEnd/>
            <a:tailEnd/>
          </a:ln>
          <a:effectLst/>
        </p:spPr>
        <p:txBody>
          <a:bodyPr lIns="91436" tIns="45718" rIns="91436" bIns="45718"/>
          <a:lstStyle/>
          <a:p>
            <a:pPr marL="342900" indent="-342900">
              <a:lnSpc>
                <a:spcPct val="110000"/>
              </a:lnSpc>
              <a:spcBef>
                <a:spcPct val="40000"/>
              </a:spcBef>
              <a:buFont typeface="Wingdings" pitchFamily="2" charset="2"/>
              <a:buChar char="Ü"/>
            </a:pPr>
            <a:r>
              <a:rPr lang="hr-HR" sz="1800" dirty="0" smtClean="0">
                <a:latin typeface="Arial" charset="0"/>
              </a:rPr>
              <a:t>Najbolji putevi su putevi Poslanika a.s.</a:t>
            </a:r>
            <a:endParaRPr lang="en-US" sz="1800" dirty="0">
              <a:latin typeface="Arial" charset="0"/>
            </a:endParaRPr>
          </a:p>
          <a:p>
            <a:pPr marL="342900" indent="-342900">
              <a:lnSpc>
                <a:spcPct val="110000"/>
              </a:lnSpc>
              <a:spcBef>
                <a:spcPct val="40000"/>
              </a:spcBef>
              <a:buFont typeface="Wingdings" pitchFamily="2" charset="2"/>
              <a:buChar char="Ü"/>
            </a:pPr>
            <a:r>
              <a:rPr lang="hr-HR" sz="1800" dirty="0" smtClean="0">
                <a:latin typeface="Arial" charset="0"/>
              </a:rPr>
              <a:t>Najbolja odredba je pobožnost</a:t>
            </a:r>
            <a:endParaRPr lang="en-US" sz="1800" dirty="0">
              <a:latin typeface="Arial" charset="0"/>
            </a:endParaRPr>
          </a:p>
          <a:p>
            <a:pPr marL="342900" indent="-342900">
              <a:lnSpc>
                <a:spcPct val="110000"/>
              </a:lnSpc>
              <a:spcBef>
                <a:spcPct val="40000"/>
              </a:spcBef>
            </a:pPr>
            <a:endParaRPr lang="en-US" sz="1800" dirty="0">
              <a:latin typeface="Arial" charset="0"/>
            </a:endParaRPr>
          </a:p>
        </p:txBody>
      </p:sp>
      <p:sp>
        <p:nvSpPr>
          <p:cNvPr id="387077" name="Rectangle 5"/>
          <p:cNvSpPr>
            <a:spLocks noChangeArrowheads="1"/>
          </p:cNvSpPr>
          <p:nvPr/>
        </p:nvSpPr>
        <p:spPr bwMode="auto">
          <a:xfrm rot="-1729670">
            <a:off x="0" y="549275"/>
            <a:ext cx="1584325" cy="360363"/>
          </a:xfrm>
          <a:prstGeom prst="rect">
            <a:avLst/>
          </a:prstGeom>
          <a:solidFill>
            <a:srgbClr val="FFFF99"/>
          </a:solidFill>
          <a:ln w="9525" algn="ctr">
            <a:solidFill>
              <a:schemeClr val="tx1"/>
            </a:solidFill>
            <a:miter lim="800000"/>
            <a:headEnd/>
            <a:tailEnd/>
          </a:ln>
          <a:effectLst>
            <a:outerShdw dist="35921" dir="2700000" algn="ctr" rotWithShape="0">
              <a:schemeClr val="tx1"/>
            </a:outerShdw>
          </a:effectLst>
        </p:spPr>
        <p:txBody>
          <a:bodyPr lIns="45720" rIns="45720" anchor="ctr"/>
          <a:lstStyle/>
          <a:p>
            <a:pPr algn="ctr">
              <a:buFont typeface="Arial" charset="0"/>
              <a:buNone/>
            </a:pPr>
            <a:r>
              <a:rPr lang="hr-HR" sz="1200" b="1" dirty="0" smtClean="0">
                <a:latin typeface="Arial" charset="0"/>
              </a:rPr>
              <a:t>Uvid </a:t>
            </a:r>
            <a:endParaRPr lang="en-GB" sz="1200" b="1" dirty="0">
              <a:latin typeface="Arial" charset="0"/>
            </a:endParaRPr>
          </a:p>
        </p:txBody>
      </p:sp>
      <p:grpSp>
        <p:nvGrpSpPr>
          <p:cNvPr id="387079" name="Group 7"/>
          <p:cNvGrpSpPr>
            <a:grpSpLocks/>
          </p:cNvGrpSpPr>
          <p:nvPr/>
        </p:nvGrpSpPr>
        <p:grpSpPr bwMode="auto">
          <a:xfrm>
            <a:off x="0" y="5661025"/>
            <a:ext cx="8308975" cy="863600"/>
            <a:chOff x="50" y="3430"/>
            <a:chExt cx="5234" cy="544"/>
          </a:xfrm>
        </p:grpSpPr>
        <p:sp>
          <p:nvSpPr>
            <p:cNvPr id="387080" name="Rectangle 8"/>
            <p:cNvSpPr>
              <a:spLocks noChangeArrowheads="1"/>
            </p:cNvSpPr>
            <p:nvPr/>
          </p:nvSpPr>
          <p:spPr bwMode="auto">
            <a:xfrm>
              <a:off x="748" y="3430"/>
              <a:ext cx="4536" cy="544"/>
            </a:xfrm>
            <a:prstGeom prst="rect">
              <a:avLst/>
            </a:prstGeom>
            <a:solidFill>
              <a:srgbClr val="5F5F5F"/>
            </a:solidFill>
            <a:ln w="9525" algn="ctr">
              <a:noFill/>
              <a:miter lim="800000"/>
              <a:headEnd/>
              <a:tailEnd/>
            </a:ln>
            <a:effectLst/>
          </p:spPr>
          <p:txBody>
            <a:bodyPr wrap="none" anchor="ctr"/>
            <a:lstStyle/>
            <a:p>
              <a:r>
                <a:rPr lang="hr-HR" sz="800" dirty="0" smtClean="0"/>
                <a:t>                 </a:t>
              </a:r>
              <a:r>
                <a:rPr lang="hr-HR" sz="800" dirty="0" smtClean="0"/>
                <a:t>„B</a:t>
              </a:r>
              <a:r>
                <a:rPr lang="hr-HR" sz="1000" dirty="0" smtClean="0">
                  <a:latin typeface="Century Schoolbook" pitchFamily="18" charset="0"/>
                </a:rPr>
                <a:t>raćo</a:t>
              </a:r>
              <a:r>
                <a:rPr lang="hr-HR" sz="1000" dirty="0" smtClean="0">
                  <a:latin typeface="Century Schoolbook" pitchFamily="18" charset="0"/>
                </a:rPr>
                <a:t>! Ja osjećam da se meni približava smrt, ali samo Allah dž.š., zna određeni čas. Smrt je nužda koju niko</a:t>
              </a:r>
            </a:p>
            <a:p>
              <a:r>
                <a:rPr lang="hr-HR" sz="1000" dirty="0" smtClean="0">
                  <a:latin typeface="Century Schoolbook" pitchFamily="18" charset="0"/>
                </a:rPr>
                <a:t>                                                                          neće moći </a:t>
              </a:r>
              <a:r>
                <a:rPr lang="hr-HR" sz="1000" dirty="0" smtClean="0">
                  <a:latin typeface="Century Schoolbook" pitchFamily="18" charset="0"/>
                </a:rPr>
                <a:t>izbjeći”. </a:t>
              </a:r>
              <a:r>
                <a:rPr lang="vi-VN" sz="800" dirty="0" smtClean="0"/>
                <a:t/>
              </a:r>
              <a:br>
                <a:rPr lang="vi-VN" sz="800" dirty="0" smtClean="0"/>
              </a:br>
              <a:endParaRPr lang="en-US" sz="800" b="1" i="1" dirty="0">
                <a:latin typeface="Arial" charset="0"/>
              </a:endParaRPr>
            </a:p>
            <a:p>
              <a:pPr algn="ctr" eaLnBrk="0" hangingPunct="0"/>
              <a:endParaRPr lang="en-US" sz="800" i="1" u="sng" dirty="0">
                <a:solidFill>
                  <a:srgbClr val="FFFF00"/>
                </a:solidFill>
                <a:latin typeface="Arial" charset="0"/>
              </a:endParaRPr>
            </a:p>
          </p:txBody>
        </p:sp>
        <p:grpSp>
          <p:nvGrpSpPr>
            <p:cNvPr id="387081" name="Group 9"/>
            <p:cNvGrpSpPr>
              <a:grpSpLocks/>
            </p:cNvGrpSpPr>
            <p:nvPr/>
          </p:nvGrpSpPr>
          <p:grpSpPr bwMode="auto">
            <a:xfrm>
              <a:off x="50" y="3566"/>
              <a:ext cx="880" cy="272"/>
              <a:chOff x="2960" y="2576"/>
              <a:chExt cx="199" cy="202"/>
            </a:xfrm>
          </p:grpSpPr>
          <p:sp>
            <p:nvSpPr>
              <p:cNvPr id="387082" name="Oval 10"/>
              <p:cNvSpPr>
                <a:spLocks noChangeArrowheads="1"/>
              </p:cNvSpPr>
              <p:nvPr/>
            </p:nvSpPr>
            <p:spPr bwMode="auto">
              <a:xfrm>
                <a:off x="2976" y="2605"/>
                <a:ext cx="173" cy="173"/>
              </a:xfrm>
              <a:prstGeom prst="ellipse">
                <a:avLst/>
              </a:prstGeom>
              <a:solidFill>
                <a:srgbClr val="FF9900"/>
              </a:solidFill>
              <a:ln w="9525">
                <a:noFill/>
                <a:round/>
                <a:headEnd/>
                <a:tailEnd/>
              </a:ln>
              <a:effectLst/>
            </p:spPr>
            <p:txBody>
              <a:bodyPr wrap="none" anchor="ctr">
                <a:spAutoFit/>
              </a:bodyPr>
              <a:lstStyle/>
              <a:p>
                <a:endParaRPr lang="hr-HR"/>
              </a:p>
            </p:txBody>
          </p:sp>
          <p:sp>
            <p:nvSpPr>
              <p:cNvPr id="387083" name="Oval 11"/>
              <p:cNvSpPr>
                <a:spLocks noChangeAspect="1" noChangeArrowheads="1"/>
              </p:cNvSpPr>
              <p:nvPr/>
            </p:nvSpPr>
            <p:spPr bwMode="auto">
              <a:xfrm>
                <a:off x="2960" y="2576"/>
                <a:ext cx="199" cy="199"/>
              </a:xfrm>
              <a:prstGeom prst="ellipse">
                <a:avLst/>
              </a:prstGeom>
              <a:solidFill>
                <a:srgbClr val="FF9900"/>
              </a:solidFill>
              <a:ln w="9525">
                <a:noFill/>
                <a:round/>
                <a:headEnd/>
                <a:tailEnd/>
              </a:ln>
              <a:effectLst/>
            </p:spPr>
            <p:txBody>
              <a:bodyPr anchor="ctr" anchorCtr="1"/>
              <a:lstStyle/>
              <a:p>
                <a:pPr algn="ctr" eaLnBrk="0" hangingPunct="0"/>
                <a:r>
                  <a:rPr lang="hr-HR" sz="1000" b="1" dirty="0" smtClean="0">
                    <a:latin typeface="Arial" charset="0"/>
                  </a:rPr>
                  <a:t>Zapažanja</a:t>
                </a:r>
                <a:endParaRPr lang="en-US" sz="1000" b="1" dirty="0">
                  <a:latin typeface="Arial" charset="0"/>
                </a:endParaRPr>
              </a:p>
            </p:txBody>
          </p:sp>
        </p:grpSp>
      </p:gr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387077"/>
                                        </p:tgtEl>
                                        <p:attrNameLst>
                                          <p:attrName>style.visibility</p:attrName>
                                        </p:attrNameLst>
                                      </p:cBhvr>
                                      <p:to>
                                        <p:strVal val="visible"/>
                                      </p:to>
                                    </p:set>
                                    <p:anim calcmode="lin" valueType="num">
                                      <p:cBhvr>
                                        <p:cTn id="7" dur="500" fill="hold"/>
                                        <p:tgtEl>
                                          <p:spTgt spid="387077"/>
                                        </p:tgtEl>
                                        <p:attrNameLst>
                                          <p:attrName>ppt_w</p:attrName>
                                        </p:attrNameLst>
                                      </p:cBhvr>
                                      <p:tavLst>
                                        <p:tav tm="0">
                                          <p:val>
                                            <p:fltVal val="0"/>
                                          </p:val>
                                        </p:tav>
                                        <p:tav tm="100000">
                                          <p:val>
                                            <p:strVal val="#ppt_w"/>
                                          </p:val>
                                        </p:tav>
                                      </p:tavLst>
                                    </p:anim>
                                    <p:anim calcmode="lin" valueType="num">
                                      <p:cBhvr>
                                        <p:cTn id="8" dur="500" fill="hold"/>
                                        <p:tgtEl>
                                          <p:spTgt spid="387077"/>
                                        </p:tgtEl>
                                        <p:attrNameLst>
                                          <p:attrName>ppt_h</p:attrName>
                                        </p:attrNameLst>
                                      </p:cBhvr>
                                      <p:tavLst>
                                        <p:tav tm="0">
                                          <p:val>
                                            <p:fltVal val="0"/>
                                          </p:val>
                                        </p:tav>
                                        <p:tav tm="100000">
                                          <p:val>
                                            <p:strVal val="#ppt_h"/>
                                          </p:val>
                                        </p:tav>
                                      </p:tavLst>
                                    </p:anim>
                                    <p:animEffect transition="in" filter="fade">
                                      <p:cBhvr>
                                        <p:cTn id="9" dur="500"/>
                                        <p:tgtEl>
                                          <p:spTgt spid="387077"/>
                                        </p:tgtEl>
                                      </p:cBhvr>
                                    </p:animEffect>
                                  </p:childTnLst>
                                </p:cTn>
                              </p:par>
                            </p:childTnLst>
                          </p:cTn>
                        </p:par>
                        <p:par>
                          <p:cTn id="10" fill="hold">
                            <p:stCondLst>
                              <p:cond delay="500"/>
                            </p:stCondLst>
                            <p:childTnLst>
                              <p:par>
                                <p:cTn id="11" presetID="1" presetClass="entr" presetSubtype="0" fill="hold" nodeType="afterEffect">
                                  <p:stCondLst>
                                    <p:cond delay="0"/>
                                  </p:stCondLst>
                                  <p:childTnLst>
                                    <p:set>
                                      <p:cBhvr>
                                        <p:cTn id="12" dur="1" fill="hold">
                                          <p:stCondLst>
                                            <p:cond delay="0"/>
                                          </p:stCondLst>
                                        </p:cTn>
                                        <p:tgtEl>
                                          <p:spTgt spid="387076">
                                            <p:txEl>
                                              <p:pRg st="0" end="0"/>
                                            </p:txEl>
                                          </p:spTgt>
                                        </p:tgtEl>
                                        <p:attrNameLst>
                                          <p:attrName>style.visibility</p:attrName>
                                        </p:attrNameLst>
                                      </p:cBhvr>
                                      <p:to>
                                        <p:strVal val="visible"/>
                                      </p:to>
                                    </p:set>
                                  </p:childTnLst>
                                </p:cTn>
                              </p:par>
                            </p:childTnLst>
                          </p:cTn>
                        </p:par>
                        <p:par>
                          <p:cTn id="13" fill="hold">
                            <p:stCondLst>
                              <p:cond delay="500"/>
                            </p:stCondLst>
                            <p:childTnLst>
                              <p:par>
                                <p:cTn id="14" presetID="1" presetClass="entr" presetSubtype="0" fill="hold" nodeType="afterEffect">
                                  <p:stCondLst>
                                    <p:cond delay="0"/>
                                  </p:stCondLst>
                                  <p:childTnLst>
                                    <p:set>
                                      <p:cBhvr>
                                        <p:cTn id="15" dur="1" fill="hold">
                                          <p:stCondLst>
                                            <p:cond delay="0"/>
                                          </p:stCondLst>
                                        </p:cTn>
                                        <p:tgtEl>
                                          <p:spTgt spid="387076">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2" presetClass="entr" presetSubtype="8" fill="hold" nodeType="clickEffect">
                                  <p:stCondLst>
                                    <p:cond delay="0"/>
                                  </p:stCondLst>
                                  <p:childTnLst>
                                    <p:set>
                                      <p:cBhvr>
                                        <p:cTn id="19" dur="1" fill="hold">
                                          <p:stCondLst>
                                            <p:cond delay="0"/>
                                          </p:stCondLst>
                                        </p:cTn>
                                        <p:tgtEl>
                                          <p:spTgt spid="387079"/>
                                        </p:tgtEl>
                                        <p:attrNameLst>
                                          <p:attrName>style.visibility</p:attrName>
                                        </p:attrNameLst>
                                      </p:cBhvr>
                                      <p:to>
                                        <p:strVal val="visible"/>
                                      </p:to>
                                    </p:set>
                                    <p:animEffect transition="in" filter="slide(fromLeft)">
                                      <p:cBhvr>
                                        <p:cTn id="20" dur="500"/>
                                        <p:tgtEl>
                                          <p:spTgt spid="3870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707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Rectangle 2"/>
          <p:cNvSpPr>
            <a:spLocks noGrp="1" noChangeArrowheads="1"/>
          </p:cNvSpPr>
          <p:nvPr>
            <p:ph type="title"/>
          </p:nvPr>
        </p:nvSpPr>
        <p:spPr/>
        <p:txBody>
          <a:bodyPr/>
          <a:lstStyle/>
          <a:p>
            <a:r>
              <a:rPr lang="hr-HR" dirty="0" smtClean="0">
                <a:solidFill>
                  <a:schemeClr val="accent2"/>
                </a:solidFill>
              </a:rPr>
              <a:t>Jednakost i bratstvo </a:t>
            </a:r>
            <a:endParaRPr lang="en-US" dirty="0">
              <a:solidFill>
                <a:schemeClr val="accent2"/>
              </a:solidFill>
            </a:endParaRPr>
          </a:p>
        </p:txBody>
      </p:sp>
      <p:sp>
        <p:nvSpPr>
          <p:cNvPr id="388099" name="Rectangle 3"/>
          <p:cNvSpPr>
            <a:spLocks noGrp="1" noChangeArrowheads="1"/>
          </p:cNvSpPr>
          <p:nvPr>
            <p:ph type="body" idx="1"/>
          </p:nvPr>
        </p:nvSpPr>
        <p:spPr>
          <a:xfrm>
            <a:off x="177800" y="1652588"/>
            <a:ext cx="5186363" cy="4406900"/>
          </a:xfrm>
        </p:spPr>
        <p:txBody>
          <a:bodyPr/>
          <a:lstStyle/>
          <a:p>
            <a:pPr>
              <a:buNone/>
            </a:pPr>
            <a:r>
              <a:rPr lang="hr-HR" sz="1800" dirty="0" smtClean="0">
                <a:solidFill>
                  <a:schemeClr val="tx1"/>
                </a:solidFill>
              </a:rPr>
              <a:t> </a:t>
            </a:r>
            <a:br>
              <a:rPr lang="hr-HR" sz="1800" dirty="0" smtClean="0">
                <a:solidFill>
                  <a:schemeClr val="tx1"/>
                </a:solidFill>
              </a:rPr>
            </a:br>
            <a:r>
              <a:rPr lang="hr-HR" sz="1800" dirty="0" smtClean="0">
                <a:solidFill>
                  <a:schemeClr val="tx1"/>
                </a:solidFill>
              </a:rPr>
              <a:t>- Cijelo čovječanstvo je od Adema i Have</a:t>
            </a:r>
            <a:br>
              <a:rPr lang="hr-HR" sz="1800" dirty="0" smtClean="0">
                <a:solidFill>
                  <a:schemeClr val="tx1"/>
                </a:solidFill>
              </a:rPr>
            </a:br>
            <a:r>
              <a:rPr lang="hr-HR" sz="1800" dirty="0" smtClean="0">
                <a:solidFill>
                  <a:schemeClr val="tx1"/>
                </a:solidFill>
              </a:rPr>
              <a:t>- Arap nema moć nad čovjekom koji nije arap, niti obratno. </a:t>
            </a:r>
            <a:br>
              <a:rPr lang="hr-HR" sz="1800" dirty="0" smtClean="0">
                <a:solidFill>
                  <a:schemeClr val="tx1"/>
                </a:solidFill>
              </a:rPr>
            </a:br>
            <a:r>
              <a:rPr lang="hr-HR" sz="1800" dirty="0" smtClean="0">
                <a:solidFill>
                  <a:schemeClr val="tx1"/>
                </a:solidFill>
              </a:rPr>
              <a:t>- Bijelac nema moć nad crncem, niti obratno. </a:t>
            </a:r>
            <a:endParaRPr lang="en-US" sz="1800" dirty="0">
              <a:solidFill>
                <a:schemeClr val="tx1"/>
              </a:solidFill>
            </a:endParaRPr>
          </a:p>
        </p:txBody>
      </p:sp>
      <p:sp>
        <p:nvSpPr>
          <p:cNvPr id="388101" name="Cloud"/>
          <p:cNvSpPr>
            <a:spLocks noEditPoints="1" noChangeArrowheads="1"/>
          </p:cNvSpPr>
          <p:nvPr/>
        </p:nvSpPr>
        <p:spPr bwMode="auto">
          <a:xfrm>
            <a:off x="3929058" y="3786190"/>
            <a:ext cx="3286148" cy="2643182"/>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67 w 21600"/>
              <a:gd name="T5" fmla="*/ 10800 h 21600"/>
              <a:gd name="T6" fmla="*/ 10800 w 21600"/>
              <a:gd name="T7" fmla="*/ 21577 h 21600"/>
              <a:gd name="T8" fmla="*/ 21582 w 21600"/>
              <a:gd name="T9" fmla="*/ 10800 h 21600"/>
              <a:gd name="T10" fmla="*/ 10800 w 21600"/>
              <a:gd name="T11" fmla="*/ 1235 h 21600"/>
              <a:gd name="T12" fmla="*/ 3163 w 21600"/>
              <a:gd name="T13" fmla="*/ 3163 h 21600"/>
              <a:gd name="T14" fmla="*/ 18437 w 21600"/>
              <a:gd name="T15" fmla="*/ 18437 h 21600"/>
            </a:gdLst>
            <a:ahLst/>
            <a:cxnLst>
              <a:cxn ang="0">
                <a:pos x="T4" y="T5"/>
              </a:cxn>
              <a:cxn ang="0">
                <a:pos x="T6" y="T7"/>
              </a:cxn>
              <a:cxn ang="0">
                <a:pos x="T8" y="T9"/>
              </a:cxn>
              <a:cxn ang="0">
                <a:pos x="T10" y="T11"/>
              </a:cxn>
            </a:cxnLst>
            <a:rect l="T12" t="T13" r="T14" b="T15"/>
            <a:pathLst>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Lst>
          </a:custGeom>
          <a:solidFill>
            <a:srgbClr val="FFFF99"/>
          </a:solidFill>
          <a:ln w="9525">
            <a:solidFill>
              <a:srgbClr val="000000"/>
            </a:solidFill>
            <a:miter lim="800000"/>
            <a:headEnd/>
            <a:tailEnd/>
          </a:ln>
          <a:effectLst>
            <a:outerShdw dist="35921" dir="2700000" algn="ctr" rotWithShape="0">
              <a:srgbClr val="000000"/>
            </a:outerShdw>
          </a:effectLst>
        </p:spPr>
        <p:txBody>
          <a:bodyPr anchor="ctr"/>
          <a:lstStyle/>
          <a:p>
            <a:pPr algn="ctr" eaLnBrk="0" hangingPunct="0"/>
            <a:r>
              <a:rPr lang="hr-HR" sz="1200" b="1" dirty="0" smtClean="0">
                <a:latin typeface="Arial" charset="0"/>
              </a:rPr>
              <a:t>Dokaz tome jeste da je Bilal r.a., bio crnac i bio je rob koji je prvi proučio </a:t>
            </a:r>
            <a:r>
              <a:rPr lang="hr-HR" sz="1200" b="1" dirty="0" smtClean="0">
                <a:latin typeface="Arial" charset="0"/>
              </a:rPr>
              <a:t>ezan i jedan od najbližih ashaba.</a:t>
            </a:r>
            <a:endParaRPr lang="en-US" sz="1200" b="1" dirty="0">
              <a:latin typeface="Arial"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88101"/>
                                        </p:tgtEl>
                                        <p:attrNameLst>
                                          <p:attrName>style.visibility</p:attrName>
                                        </p:attrNameLst>
                                      </p:cBhvr>
                                      <p:to>
                                        <p:strVal val="visible"/>
                                      </p:to>
                                    </p:set>
                                    <p:animEffect transition="in" filter="slide(fromBottom)">
                                      <p:cBhvr>
                                        <p:cTn id="7" dur="500"/>
                                        <p:tgtEl>
                                          <p:spTgt spid="388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810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5" name="Rectangle 3"/>
          <p:cNvSpPr>
            <a:spLocks noGrp="1" noChangeArrowheads="1"/>
          </p:cNvSpPr>
          <p:nvPr>
            <p:ph type="title"/>
          </p:nvPr>
        </p:nvSpPr>
        <p:spPr/>
        <p:txBody>
          <a:bodyPr/>
          <a:lstStyle/>
          <a:p>
            <a:pPr>
              <a:spcBef>
                <a:spcPct val="20000"/>
              </a:spcBef>
              <a:spcAft>
                <a:spcPct val="20000"/>
              </a:spcAft>
            </a:pPr>
            <a:r>
              <a:rPr lang="hr-HR" dirty="0" smtClean="0">
                <a:solidFill>
                  <a:schemeClr val="accent2"/>
                </a:solidFill>
              </a:rPr>
              <a:t>Dobročinitelj žena</a:t>
            </a:r>
            <a:endParaRPr lang="en-US" dirty="0">
              <a:solidFill>
                <a:schemeClr val="accent2"/>
              </a:solidFill>
            </a:endParaRPr>
          </a:p>
        </p:txBody>
      </p:sp>
      <p:sp>
        <p:nvSpPr>
          <p:cNvPr id="412700" name="Title"/>
          <p:cNvSpPr txBox="1">
            <a:spLocks noChangeArrowheads="1"/>
          </p:cNvSpPr>
          <p:nvPr/>
        </p:nvSpPr>
        <p:spPr bwMode="auto">
          <a:xfrm>
            <a:off x="1189038" y="1268413"/>
            <a:ext cx="5834931" cy="276999"/>
          </a:xfrm>
          <a:prstGeom prst="rect">
            <a:avLst/>
          </a:prstGeom>
          <a:noFill/>
          <a:ln w="12700">
            <a:noFill/>
            <a:miter lim="800000"/>
            <a:headEnd/>
            <a:tailEnd/>
          </a:ln>
          <a:effectLst/>
        </p:spPr>
        <p:txBody>
          <a:bodyPr wrap="none" lIns="0" tIns="0" rIns="0" bIns="0">
            <a:spAutoFit/>
          </a:bodyPr>
          <a:lstStyle/>
          <a:p>
            <a:pPr algn="ctr" eaLnBrk="0" hangingPunct="0"/>
            <a:r>
              <a:rPr lang="hr-HR" sz="1800" b="1" dirty="0" smtClean="0">
                <a:latin typeface="Arial" charset="0"/>
              </a:rPr>
              <a:t>Prvi odobrava viši status žena, odobrava pravo istih  </a:t>
            </a:r>
            <a:endParaRPr lang="en-US" sz="1800" b="1" dirty="0">
              <a:latin typeface="Arial" charset="0"/>
            </a:endParaRPr>
          </a:p>
        </p:txBody>
      </p:sp>
      <p:grpSp>
        <p:nvGrpSpPr>
          <p:cNvPr id="412702" name="Group 30"/>
          <p:cNvGrpSpPr>
            <a:grpSpLocks/>
          </p:cNvGrpSpPr>
          <p:nvPr/>
        </p:nvGrpSpPr>
        <p:grpSpPr bwMode="auto">
          <a:xfrm>
            <a:off x="0" y="5661025"/>
            <a:ext cx="8308975" cy="863600"/>
            <a:chOff x="50" y="3430"/>
            <a:chExt cx="5234" cy="544"/>
          </a:xfrm>
        </p:grpSpPr>
        <p:sp>
          <p:nvSpPr>
            <p:cNvPr id="412703" name="Rectangle 31"/>
            <p:cNvSpPr>
              <a:spLocks noChangeArrowheads="1"/>
            </p:cNvSpPr>
            <p:nvPr/>
          </p:nvSpPr>
          <p:spPr bwMode="auto">
            <a:xfrm>
              <a:off x="748" y="3430"/>
              <a:ext cx="4536" cy="544"/>
            </a:xfrm>
            <a:prstGeom prst="rect">
              <a:avLst/>
            </a:prstGeom>
            <a:solidFill>
              <a:srgbClr val="5F5F5F"/>
            </a:solidFill>
            <a:ln w="9525" algn="ctr">
              <a:noFill/>
              <a:miter lim="800000"/>
              <a:headEnd/>
              <a:tailEnd/>
            </a:ln>
            <a:effectLst/>
          </p:spPr>
          <p:txBody>
            <a:bodyPr wrap="none" anchor="ctr"/>
            <a:lstStyle/>
            <a:p>
              <a:pPr algn="ctr" eaLnBrk="0" hangingPunct="0"/>
              <a:endParaRPr lang="en-US" sz="800" b="1" i="1" dirty="0">
                <a:latin typeface="Arial" charset="0"/>
              </a:endParaRPr>
            </a:p>
            <a:p>
              <a:pPr algn="ctr" eaLnBrk="0" hangingPunct="0"/>
              <a:r>
                <a:rPr lang="en-US" sz="1200" i="1" dirty="0">
                  <a:solidFill>
                    <a:schemeClr val="bg1"/>
                  </a:solidFill>
                  <a:latin typeface="Arial" charset="0"/>
                </a:rPr>
                <a:t>     </a:t>
              </a:r>
              <a:r>
                <a:rPr lang="hr-HR" sz="1200" i="1" dirty="0" smtClean="0">
                  <a:solidFill>
                    <a:schemeClr val="bg1"/>
                  </a:solidFill>
                  <a:latin typeface="Arial" charset="0"/>
                </a:rPr>
                <a:t>‘’Islam je uklonio vezu u kojoj su žene bile na nižem nivou, te su im dali visoko stajalište i zakonska</a:t>
              </a:r>
              <a:br>
                <a:rPr lang="hr-HR" sz="1200" i="1" dirty="0" smtClean="0">
                  <a:solidFill>
                    <a:schemeClr val="bg1"/>
                  </a:solidFill>
                  <a:latin typeface="Arial" charset="0"/>
                </a:rPr>
              </a:br>
              <a:r>
                <a:rPr lang="hr-HR" sz="1200" i="1" dirty="0" smtClean="0">
                  <a:solidFill>
                    <a:schemeClr val="bg1"/>
                  </a:solidFill>
                  <a:latin typeface="Arial" charset="0"/>
                </a:rPr>
                <a:t>prava koja nisu bila dodijeljena ni u Engleskoj do mnogo stoljeća kasnije.’’</a:t>
              </a:r>
              <a:endParaRPr lang="en-US" sz="1200" i="1" dirty="0">
                <a:solidFill>
                  <a:schemeClr val="bg1"/>
                </a:solidFill>
                <a:latin typeface="Arial" charset="0"/>
              </a:endParaRPr>
            </a:p>
            <a:p>
              <a:pPr algn="ctr" eaLnBrk="0" hangingPunct="0"/>
              <a:r>
                <a:rPr lang="en-US" sz="800" i="1" u="sng" dirty="0">
                  <a:solidFill>
                    <a:srgbClr val="FFFF00"/>
                  </a:solidFill>
                  <a:latin typeface="Arial" charset="0"/>
                </a:rPr>
                <a:t>Lady </a:t>
              </a:r>
              <a:r>
                <a:rPr lang="en-US" sz="800" i="1" u="sng" dirty="0" err="1">
                  <a:solidFill>
                    <a:srgbClr val="FFFF00"/>
                  </a:solidFill>
                  <a:latin typeface="Arial" charset="0"/>
                </a:rPr>
                <a:t>Cabbold</a:t>
              </a:r>
              <a:r>
                <a:rPr lang="en-US" sz="800" i="1" dirty="0">
                  <a:solidFill>
                    <a:srgbClr val="FFFF00"/>
                  </a:solidFill>
                  <a:latin typeface="Arial" charset="0"/>
                </a:rPr>
                <a:t>, Pilgrimage to Mecca</a:t>
              </a:r>
              <a:br>
                <a:rPr lang="en-US" sz="800" i="1" dirty="0">
                  <a:solidFill>
                    <a:srgbClr val="FFFF00"/>
                  </a:solidFill>
                  <a:latin typeface="Arial" charset="0"/>
                </a:rPr>
              </a:br>
              <a:endParaRPr lang="en-US" sz="800" i="1" dirty="0">
                <a:solidFill>
                  <a:srgbClr val="FFFF00"/>
                </a:solidFill>
                <a:latin typeface="Arial" charset="0"/>
              </a:endParaRPr>
            </a:p>
          </p:txBody>
        </p:sp>
        <p:grpSp>
          <p:nvGrpSpPr>
            <p:cNvPr id="412704" name="Group 32"/>
            <p:cNvGrpSpPr>
              <a:grpSpLocks/>
            </p:cNvGrpSpPr>
            <p:nvPr/>
          </p:nvGrpSpPr>
          <p:grpSpPr bwMode="auto">
            <a:xfrm>
              <a:off x="50" y="3566"/>
              <a:ext cx="880" cy="272"/>
              <a:chOff x="2960" y="2576"/>
              <a:chExt cx="199" cy="202"/>
            </a:xfrm>
          </p:grpSpPr>
          <p:sp>
            <p:nvSpPr>
              <p:cNvPr id="412705" name="Oval 33"/>
              <p:cNvSpPr>
                <a:spLocks noChangeArrowheads="1"/>
              </p:cNvSpPr>
              <p:nvPr/>
            </p:nvSpPr>
            <p:spPr bwMode="auto">
              <a:xfrm>
                <a:off x="2976" y="2605"/>
                <a:ext cx="173" cy="173"/>
              </a:xfrm>
              <a:prstGeom prst="ellipse">
                <a:avLst/>
              </a:prstGeom>
              <a:solidFill>
                <a:srgbClr val="FF9900"/>
              </a:solidFill>
              <a:ln w="9525">
                <a:noFill/>
                <a:round/>
                <a:headEnd/>
                <a:tailEnd/>
              </a:ln>
              <a:effectLst/>
            </p:spPr>
            <p:txBody>
              <a:bodyPr wrap="none" anchor="ctr">
                <a:spAutoFit/>
              </a:bodyPr>
              <a:lstStyle/>
              <a:p>
                <a:endParaRPr lang="hr-HR"/>
              </a:p>
            </p:txBody>
          </p:sp>
          <p:sp>
            <p:nvSpPr>
              <p:cNvPr id="412706" name="Oval 34"/>
              <p:cNvSpPr>
                <a:spLocks noChangeAspect="1" noChangeArrowheads="1"/>
              </p:cNvSpPr>
              <p:nvPr/>
            </p:nvSpPr>
            <p:spPr bwMode="auto">
              <a:xfrm>
                <a:off x="2960" y="2576"/>
                <a:ext cx="199" cy="199"/>
              </a:xfrm>
              <a:prstGeom prst="ellipse">
                <a:avLst/>
              </a:prstGeom>
              <a:solidFill>
                <a:srgbClr val="FF9900"/>
              </a:solidFill>
              <a:ln w="9525">
                <a:noFill/>
                <a:round/>
                <a:headEnd/>
                <a:tailEnd/>
              </a:ln>
              <a:effectLst/>
            </p:spPr>
            <p:txBody>
              <a:bodyPr anchor="ctr" anchorCtr="1"/>
              <a:lstStyle/>
              <a:p>
                <a:pPr algn="ctr" eaLnBrk="0" hangingPunct="0"/>
                <a:r>
                  <a:rPr lang="hr-HR" sz="1000" b="1" dirty="0" smtClean="0">
                    <a:latin typeface="Arial" charset="0"/>
                  </a:rPr>
                  <a:t>Zapažanja</a:t>
                </a:r>
                <a:endParaRPr lang="en-US" sz="1000" b="1" dirty="0">
                  <a:latin typeface="Arial" charset="0"/>
                </a:endParaRPr>
              </a:p>
            </p:txBody>
          </p:sp>
        </p:grpSp>
      </p:grpSp>
      <p:grpSp>
        <p:nvGrpSpPr>
          <p:cNvPr id="412727" name="Group 55"/>
          <p:cNvGrpSpPr>
            <a:grpSpLocks/>
          </p:cNvGrpSpPr>
          <p:nvPr/>
        </p:nvGrpSpPr>
        <p:grpSpPr bwMode="auto">
          <a:xfrm>
            <a:off x="857250" y="1628775"/>
            <a:ext cx="7292974" cy="4110038"/>
            <a:chOff x="540" y="1026"/>
            <a:chExt cx="4594" cy="2589"/>
          </a:xfrm>
        </p:grpSpPr>
        <p:sp>
          <p:nvSpPr>
            <p:cNvPr id="412678" name="AutoShape 6"/>
            <p:cNvSpPr>
              <a:spLocks noChangeArrowheads="1"/>
            </p:cNvSpPr>
            <p:nvPr/>
          </p:nvSpPr>
          <p:spPr bwMode="auto">
            <a:xfrm>
              <a:off x="2198" y="2238"/>
              <a:ext cx="576" cy="576"/>
            </a:xfrm>
            <a:prstGeom prst="rtTriangle">
              <a:avLst/>
            </a:prstGeom>
            <a:noFill/>
            <a:ln w="9525" algn="ctr">
              <a:noFill/>
              <a:miter lim="800000"/>
              <a:headEnd/>
              <a:tailEnd/>
            </a:ln>
            <a:effectLst/>
          </p:spPr>
          <p:txBody>
            <a:bodyPr wrap="none" anchor="ctr"/>
            <a:lstStyle/>
            <a:p>
              <a:endParaRPr lang="hr-HR"/>
            </a:p>
          </p:txBody>
        </p:sp>
        <p:sp>
          <p:nvSpPr>
            <p:cNvPr id="412679" name="AutoShape 7"/>
            <p:cNvSpPr>
              <a:spLocks noChangeArrowheads="1"/>
            </p:cNvSpPr>
            <p:nvPr/>
          </p:nvSpPr>
          <p:spPr bwMode="auto">
            <a:xfrm>
              <a:off x="567" y="1570"/>
              <a:ext cx="1206" cy="331"/>
            </a:xfrm>
            <a:prstGeom prst="homePlate">
              <a:avLst>
                <a:gd name="adj" fmla="val 55125"/>
              </a:avLst>
            </a:prstGeom>
            <a:solidFill>
              <a:srgbClr val="996600"/>
            </a:solidFill>
            <a:ln w="9525" algn="ctr">
              <a:noFill/>
              <a:miter lim="800000"/>
              <a:headEnd/>
              <a:tailEnd/>
            </a:ln>
            <a:effectLst/>
          </p:spPr>
          <p:txBody>
            <a:bodyPr wrap="none" anchor="ctr"/>
            <a:lstStyle/>
            <a:p>
              <a:pPr algn="ctr" eaLnBrk="0" hangingPunct="0"/>
              <a:r>
                <a:rPr lang="hr-HR" sz="1600" b="1" dirty="0" smtClean="0">
                  <a:solidFill>
                    <a:schemeClr val="bg1"/>
                  </a:solidFill>
                  <a:latin typeface="Arial" charset="0"/>
                </a:rPr>
                <a:t>Socijalna prava </a:t>
              </a:r>
              <a:endParaRPr lang="en-ZA" sz="1600" b="1" dirty="0">
                <a:solidFill>
                  <a:schemeClr val="bg1"/>
                </a:solidFill>
                <a:latin typeface="Arial" charset="0"/>
              </a:endParaRPr>
            </a:p>
          </p:txBody>
        </p:sp>
        <p:sp>
          <p:nvSpPr>
            <p:cNvPr id="412680" name="AutoShape 8"/>
            <p:cNvSpPr>
              <a:spLocks noChangeArrowheads="1"/>
            </p:cNvSpPr>
            <p:nvPr/>
          </p:nvSpPr>
          <p:spPr bwMode="auto">
            <a:xfrm>
              <a:off x="567" y="2072"/>
              <a:ext cx="1206" cy="331"/>
            </a:xfrm>
            <a:prstGeom prst="homePlate">
              <a:avLst>
                <a:gd name="adj" fmla="val 55125"/>
              </a:avLst>
            </a:prstGeom>
            <a:solidFill>
              <a:srgbClr val="996600"/>
            </a:solidFill>
            <a:ln w="9525" algn="ctr">
              <a:noFill/>
              <a:miter lim="800000"/>
              <a:headEnd/>
              <a:tailEnd/>
            </a:ln>
            <a:effectLst/>
          </p:spPr>
          <p:txBody>
            <a:bodyPr wrap="none" anchor="ctr"/>
            <a:lstStyle/>
            <a:p>
              <a:pPr algn="ctr" eaLnBrk="0" hangingPunct="0"/>
              <a:r>
                <a:rPr lang="hr-HR" sz="1600" b="1" dirty="0" smtClean="0">
                  <a:solidFill>
                    <a:schemeClr val="bg1"/>
                  </a:solidFill>
                  <a:latin typeface="Arial" charset="0"/>
                </a:rPr>
                <a:t>Naslijeđe</a:t>
              </a:r>
              <a:endParaRPr lang="en-ZA" sz="1600" b="1" dirty="0">
                <a:solidFill>
                  <a:schemeClr val="bg1"/>
                </a:solidFill>
                <a:latin typeface="Arial" charset="0"/>
              </a:endParaRPr>
            </a:p>
          </p:txBody>
        </p:sp>
        <p:sp>
          <p:nvSpPr>
            <p:cNvPr id="412681" name="AutoShape 9"/>
            <p:cNvSpPr>
              <a:spLocks noChangeArrowheads="1"/>
            </p:cNvSpPr>
            <p:nvPr/>
          </p:nvSpPr>
          <p:spPr bwMode="auto">
            <a:xfrm>
              <a:off x="540" y="2546"/>
              <a:ext cx="1233" cy="331"/>
            </a:xfrm>
            <a:prstGeom prst="homePlate">
              <a:avLst>
                <a:gd name="adj" fmla="val 55125"/>
              </a:avLst>
            </a:prstGeom>
            <a:solidFill>
              <a:srgbClr val="996600"/>
            </a:solidFill>
            <a:ln w="9525" algn="ctr">
              <a:noFill/>
              <a:miter lim="800000"/>
              <a:headEnd/>
              <a:tailEnd/>
            </a:ln>
            <a:effectLst/>
          </p:spPr>
          <p:txBody>
            <a:bodyPr wrap="none" anchor="ctr"/>
            <a:lstStyle/>
            <a:p>
              <a:pPr algn="ctr" eaLnBrk="0" hangingPunct="0"/>
              <a:r>
                <a:rPr lang="hr-HR" sz="1600" b="1" dirty="0" smtClean="0">
                  <a:solidFill>
                    <a:schemeClr val="bg1"/>
                  </a:solidFill>
                  <a:latin typeface="Arial" charset="0"/>
                </a:rPr>
                <a:t>Pravo na </a:t>
              </a:r>
              <a:r>
                <a:rPr lang="hr-HR" sz="1600" b="1" dirty="0" smtClean="0">
                  <a:solidFill>
                    <a:schemeClr val="bg1"/>
                  </a:solidFill>
                  <a:latin typeface="Arial" charset="0"/>
                </a:rPr>
                <a:t>vlasništvo</a:t>
              </a:r>
              <a:endParaRPr lang="en-ZA" sz="1600" b="1" dirty="0">
                <a:solidFill>
                  <a:schemeClr val="bg1"/>
                </a:solidFill>
                <a:latin typeface="Arial" charset="0"/>
              </a:endParaRPr>
            </a:p>
          </p:txBody>
        </p:sp>
        <p:sp>
          <p:nvSpPr>
            <p:cNvPr id="412683" name="AutoShape 11"/>
            <p:cNvSpPr>
              <a:spLocks noChangeArrowheads="1"/>
            </p:cNvSpPr>
            <p:nvPr/>
          </p:nvSpPr>
          <p:spPr bwMode="auto">
            <a:xfrm>
              <a:off x="3152" y="2113"/>
              <a:ext cx="1206" cy="331"/>
            </a:xfrm>
            <a:prstGeom prst="homePlate">
              <a:avLst>
                <a:gd name="adj" fmla="val 55125"/>
              </a:avLst>
            </a:prstGeom>
            <a:solidFill>
              <a:srgbClr val="008080"/>
            </a:solidFill>
            <a:ln w="9525" algn="ctr">
              <a:noFill/>
              <a:miter lim="800000"/>
              <a:headEnd/>
              <a:tailEnd/>
            </a:ln>
            <a:effectLst/>
          </p:spPr>
          <p:txBody>
            <a:bodyPr wrap="none" anchor="ctr"/>
            <a:lstStyle/>
            <a:p>
              <a:pPr algn="ctr" eaLnBrk="0" hangingPunct="0"/>
              <a:r>
                <a:rPr lang="hr-HR" sz="1600" b="1" dirty="0" smtClean="0">
                  <a:solidFill>
                    <a:schemeClr val="bg1"/>
                  </a:solidFill>
                  <a:latin typeface="Arial" charset="0"/>
                </a:rPr>
                <a:t>Poštivanje </a:t>
              </a:r>
              <a:br>
                <a:rPr lang="hr-HR" sz="1600" b="1" dirty="0" smtClean="0">
                  <a:solidFill>
                    <a:schemeClr val="bg1"/>
                  </a:solidFill>
                  <a:latin typeface="Arial" charset="0"/>
                </a:rPr>
              </a:br>
              <a:r>
                <a:rPr lang="hr-HR" sz="1600" b="1" dirty="0" smtClean="0">
                  <a:solidFill>
                    <a:schemeClr val="bg1"/>
                  </a:solidFill>
                  <a:latin typeface="Arial" charset="0"/>
                </a:rPr>
                <a:t>menstrualnih dana</a:t>
              </a:r>
              <a:endParaRPr lang="en-ZA" sz="1600" b="1" dirty="0">
                <a:solidFill>
                  <a:schemeClr val="bg1"/>
                </a:solidFill>
                <a:latin typeface="Arial" charset="0"/>
              </a:endParaRPr>
            </a:p>
          </p:txBody>
        </p:sp>
        <p:sp>
          <p:nvSpPr>
            <p:cNvPr id="412684" name="Rectangle 12"/>
            <p:cNvSpPr>
              <a:spLocks noChangeArrowheads="1"/>
            </p:cNvSpPr>
            <p:nvPr/>
          </p:nvSpPr>
          <p:spPr bwMode="auto">
            <a:xfrm>
              <a:off x="2018" y="1480"/>
              <a:ext cx="393" cy="480"/>
            </a:xfrm>
            <a:prstGeom prst="rect">
              <a:avLst/>
            </a:prstGeom>
            <a:noFill/>
            <a:ln w="9525" algn="ctr">
              <a:noFill/>
              <a:miter lim="800000"/>
              <a:headEnd/>
              <a:tailEnd/>
            </a:ln>
            <a:effectLst/>
          </p:spPr>
          <p:txBody>
            <a:bodyPr>
              <a:spAutoFit/>
            </a:bodyPr>
            <a:lstStyle/>
            <a:p>
              <a:pPr>
                <a:buFont typeface="Arial" charset="0"/>
                <a:buNone/>
              </a:pPr>
              <a:r>
                <a:rPr lang="en-US" sz="4400" b="1">
                  <a:solidFill>
                    <a:srgbClr val="990000"/>
                  </a:solidFill>
                  <a:effectLst>
                    <a:outerShdw blurRad="38100" dist="38100" dir="2700000" algn="tl">
                      <a:srgbClr val="C0C0C0"/>
                    </a:outerShdw>
                  </a:effectLst>
                  <a:latin typeface="Arial" charset="0"/>
                  <a:sym typeface="Wingdings" pitchFamily="2" charset="2"/>
                </a:rPr>
                <a:t></a:t>
              </a:r>
            </a:p>
          </p:txBody>
        </p:sp>
        <p:sp>
          <p:nvSpPr>
            <p:cNvPr id="412685" name="Rectangle 13"/>
            <p:cNvSpPr>
              <a:spLocks noChangeArrowheads="1"/>
            </p:cNvSpPr>
            <p:nvPr/>
          </p:nvSpPr>
          <p:spPr bwMode="auto">
            <a:xfrm>
              <a:off x="2018" y="1999"/>
              <a:ext cx="393" cy="480"/>
            </a:xfrm>
            <a:prstGeom prst="rect">
              <a:avLst/>
            </a:prstGeom>
            <a:noFill/>
            <a:ln w="9525" algn="ctr">
              <a:noFill/>
              <a:miter lim="800000"/>
              <a:headEnd/>
              <a:tailEnd/>
            </a:ln>
            <a:effectLst/>
          </p:spPr>
          <p:txBody>
            <a:bodyPr wrap="none">
              <a:spAutoFit/>
            </a:bodyPr>
            <a:lstStyle/>
            <a:p>
              <a:pPr>
                <a:buFont typeface="Arial" charset="0"/>
                <a:buNone/>
              </a:pPr>
              <a:r>
                <a:rPr lang="en-US" sz="4400" b="1">
                  <a:solidFill>
                    <a:srgbClr val="990000"/>
                  </a:solidFill>
                  <a:effectLst>
                    <a:outerShdw blurRad="38100" dist="38100" dir="2700000" algn="tl">
                      <a:srgbClr val="C0C0C0"/>
                    </a:outerShdw>
                  </a:effectLst>
                  <a:latin typeface="Arial" charset="0"/>
                  <a:sym typeface="Wingdings" pitchFamily="2" charset="2"/>
                </a:rPr>
                <a:t></a:t>
              </a:r>
            </a:p>
          </p:txBody>
        </p:sp>
        <p:sp>
          <p:nvSpPr>
            <p:cNvPr id="412686" name="Rectangle 14"/>
            <p:cNvSpPr>
              <a:spLocks noChangeArrowheads="1"/>
            </p:cNvSpPr>
            <p:nvPr/>
          </p:nvSpPr>
          <p:spPr bwMode="auto">
            <a:xfrm>
              <a:off x="2018" y="2538"/>
              <a:ext cx="393" cy="480"/>
            </a:xfrm>
            <a:prstGeom prst="rect">
              <a:avLst/>
            </a:prstGeom>
            <a:noFill/>
            <a:ln w="9525" algn="ctr">
              <a:noFill/>
              <a:miter lim="800000"/>
              <a:headEnd/>
              <a:tailEnd/>
            </a:ln>
            <a:effectLst/>
          </p:spPr>
          <p:txBody>
            <a:bodyPr wrap="none">
              <a:spAutoFit/>
            </a:bodyPr>
            <a:lstStyle/>
            <a:p>
              <a:pPr>
                <a:buFont typeface="Arial" charset="0"/>
                <a:buNone/>
              </a:pPr>
              <a:r>
                <a:rPr lang="en-US" sz="4400" b="1">
                  <a:solidFill>
                    <a:srgbClr val="990000"/>
                  </a:solidFill>
                  <a:effectLst>
                    <a:outerShdw blurRad="38100" dist="38100" dir="2700000" algn="tl">
                      <a:srgbClr val="C0C0C0"/>
                    </a:outerShdw>
                  </a:effectLst>
                  <a:latin typeface="Arial" charset="0"/>
                  <a:sym typeface="Wingdings" pitchFamily="2" charset="2"/>
                </a:rPr>
                <a:t></a:t>
              </a:r>
            </a:p>
          </p:txBody>
        </p:sp>
        <p:sp>
          <p:nvSpPr>
            <p:cNvPr id="412701" name="Rectangle 29"/>
            <p:cNvSpPr>
              <a:spLocks noChangeArrowheads="1"/>
            </p:cNvSpPr>
            <p:nvPr/>
          </p:nvSpPr>
          <p:spPr bwMode="auto">
            <a:xfrm>
              <a:off x="4604" y="2023"/>
              <a:ext cx="393" cy="480"/>
            </a:xfrm>
            <a:prstGeom prst="rect">
              <a:avLst/>
            </a:prstGeom>
            <a:noFill/>
            <a:ln w="9525" algn="ctr">
              <a:noFill/>
              <a:miter lim="800000"/>
              <a:headEnd/>
              <a:tailEnd/>
            </a:ln>
            <a:effectLst/>
          </p:spPr>
          <p:txBody>
            <a:bodyPr wrap="none">
              <a:spAutoFit/>
            </a:bodyPr>
            <a:lstStyle/>
            <a:p>
              <a:pPr>
                <a:buFont typeface="Arial" charset="0"/>
                <a:buNone/>
              </a:pPr>
              <a:r>
                <a:rPr lang="en-US" sz="4400" b="1">
                  <a:solidFill>
                    <a:srgbClr val="990000"/>
                  </a:solidFill>
                  <a:effectLst>
                    <a:outerShdw blurRad="38100" dist="38100" dir="2700000" algn="tl">
                      <a:srgbClr val="C0C0C0"/>
                    </a:outerShdw>
                  </a:effectLst>
                  <a:latin typeface="Arial" charset="0"/>
                  <a:sym typeface="Wingdings" pitchFamily="2" charset="2"/>
                </a:rPr>
                <a:t></a:t>
              </a:r>
            </a:p>
          </p:txBody>
        </p:sp>
        <p:sp>
          <p:nvSpPr>
            <p:cNvPr id="412707" name="AutoShape 35"/>
            <p:cNvSpPr>
              <a:spLocks noChangeArrowheads="1"/>
            </p:cNvSpPr>
            <p:nvPr/>
          </p:nvSpPr>
          <p:spPr bwMode="auto">
            <a:xfrm>
              <a:off x="4558" y="2801"/>
              <a:ext cx="576" cy="576"/>
            </a:xfrm>
            <a:prstGeom prst="rtTriangle">
              <a:avLst/>
            </a:prstGeom>
            <a:noFill/>
            <a:ln w="9525" algn="ctr">
              <a:noFill/>
              <a:miter lim="800000"/>
              <a:headEnd/>
              <a:tailEnd/>
            </a:ln>
            <a:effectLst/>
          </p:spPr>
          <p:txBody>
            <a:bodyPr wrap="none" anchor="ctr"/>
            <a:lstStyle/>
            <a:p>
              <a:endParaRPr lang="hr-HR"/>
            </a:p>
          </p:txBody>
        </p:sp>
        <p:sp>
          <p:nvSpPr>
            <p:cNvPr id="412708" name="AutoShape 36"/>
            <p:cNvSpPr>
              <a:spLocks noChangeArrowheads="1"/>
            </p:cNvSpPr>
            <p:nvPr/>
          </p:nvSpPr>
          <p:spPr bwMode="auto">
            <a:xfrm>
              <a:off x="3105" y="1569"/>
              <a:ext cx="1253" cy="331"/>
            </a:xfrm>
            <a:prstGeom prst="homePlate">
              <a:avLst>
                <a:gd name="adj" fmla="val 55125"/>
              </a:avLst>
            </a:prstGeom>
            <a:solidFill>
              <a:srgbClr val="008080"/>
            </a:solidFill>
            <a:ln w="9525" algn="ctr">
              <a:noFill/>
              <a:miter lim="800000"/>
              <a:headEnd/>
              <a:tailEnd/>
            </a:ln>
            <a:effectLst/>
          </p:spPr>
          <p:txBody>
            <a:bodyPr wrap="none" anchor="ctr"/>
            <a:lstStyle/>
            <a:p>
              <a:pPr algn="ctr" eaLnBrk="0" hangingPunct="0"/>
              <a:r>
                <a:rPr lang="hr-HR" sz="1600" b="1" dirty="0" smtClean="0">
                  <a:solidFill>
                    <a:schemeClr val="bg1"/>
                  </a:solidFill>
                  <a:latin typeface="Arial" charset="0"/>
                </a:rPr>
                <a:t>Pravo na privatnost </a:t>
              </a:r>
              <a:endParaRPr lang="en-ZA" sz="1600" b="1" dirty="0">
                <a:solidFill>
                  <a:schemeClr val="bg1"/>
                </a:solidFill>
                <a:latin typeface="Arial" charset="0"/>
              </a:endParaRPr>
            </a:p>
          </p:txBody>
        </p:sp>
        <p:sp>
          <p:nvSpPr>
            <p:cNvPr id="412709" name="AutoShape 37"/>
            <p:cNvSpPr>
              <a:spLocks noChangeArrowheads="1"/>
            </p:cNvSpPr>
            <p:nvPr/>
          </p:nvSpPr>
          <p:spPr bwMode="auto">
            <a:xfrm>
              <a:off x="3152" y="2658"/>
              <a:ext cx="1206" cy="331"/>
            </a:xfrm>
            <a:prstGeom prst="homePlate">
              <a:avLst>
                <a:gd name="adj" fmla="val 55125"/>
              </a:avLst>
            </a:prstGeom>
            <a:solidFill>
              <a:srgbClr val="008080"/>
            </a:solidFill>
            <a:ln w="9525" algn="ctr">
              <a:noFill/>
              <a:miter lim="800000"/>
              <a:headEnd/>
              <a:tailEnd/>
            </a:ln>
            <a:effectLst/>
          </p:spPr>
          <p:txBody>
            <a:bodyPr wrap="none" anchor="ctr"/>
            <a:lstStyle/>
            <a:p>
              <a:pPr algn="ctr" eaLnBrk="0" hangingPunct="0"/>
              <a:r>
                <a:rPr lang="hr-HR" sz="1600" b="1" dirty="0" smtClean="0">
                  <a:solidFill>
                    <a:schemeClr val="bg1"/>
                  </a:solidFill>
                  <a:latin typeface="Arial" charset="0"/>
                </a:rPr>
                <a:t>Pravo na </a:t>
              </a:r>
              <a:br>
                <a:rPr lang="hr-HR" sz="1600" b="1" dirty="0" smtClean="0">
                  <a:solidFill>
                    <a:schemeClr val="bg1"/>
                  </a:solidFill>
                  <a:latin typeface="Arial" charset="0"/>
                </a:rPr>
              </a:br>
              <a:r>
                <a:rPr lang="hr-HR" sz="1600" b="1" dirty="0" smtClean="0">
                  <a:solidFill>
                    <a:schemeClr val="bg1"/>
                  </a:solidFill>
                  <a:latin typeface="Arial" charset="0"/>
                </a:rPr>
                <a:t>sigurnost </a:t>
              </a:r>
              <a:endParaRPr lang="en-ZA" sz="1600" b="1" dirty="0">
                <a:solidFill>
                  <a:schemeClr val="bg1"/>
                </a:solidFill>
                <a:latin typeface="Arial" charset="0"/>
              </a:endParaRPr>
            </a:p>
          </p:txBody>
        </p:sp>
        <p:sp>
          <p:nvSpPr>
            <p:cNvPr id="412713" name="Rectangle 41"/>
            <p:cNvSpPr>
              <a:spLocks noChangeArrowheads="1"/>
            </p:cNvSpPr>
            <p:nvPr/>
          </p:nvSpPr>
          <p:spPr bwMode="auto">
            <a:xfrm>
              <a:off x="4558" y="1479"/>
              <a:ext cx="393" cy="480"/>
            </a:xfrm>
            <a:prstGeom prst="rect">
              <a:avLst/>
            </a:prstGeom>
            <a:noFill/>
            <a:ln w="9525" algn="ctr">
              <a:noFill/>
              <a:miter lim="800000"/>
              <a:headEnd/>
              <a:tailEnd/>
            </a:ln>
            <a:effectLst/>
          </p:spPr>
          <p:txBody>
            <a:bodyPr wrap="none">
              <a:spAutoFit/>
            </a:bodyPr>
            <a:lstStyle/>
            <a:p>
              <a:pPr>
                <a:buFont typeface="Arial" charset="0"/>
                <a:buNone/>
              </a:pPr>
              <a:r>
                <a:rPr lang="en-US" sz="4400" b="1">
                  <a:solidFill>
                    <a:srgbClr val="990000"/>
                  </a:solidFill>
                  <a:effectLst>
                    <a:outerShdw blurRad="38100" dist="38100" dir="2700000" algn="tl">
                      <a:srgbClr val="C0C0C0"/>
                    </a:outerShdw>
                  </a:effectLst>
                  <a:latin typeface="Arial" charset="0"/>
                  <a:sym typeface="Wingdings" pitchFamily="2" charset="2"/>
                </a:rPr>
                <a:t></a:t>
              </a:r>
            </a:p>
          </p:txBody>
        </p:sp>
        <p:sp>
          <p:nvSpPr>
            <p:cNvPr id="412714" name="Rectangle 42"/>
            <p:cNvSpPr>
              <a:spLocks noChangeArrowheads="1"/>
            </p:cNvSpPr>
            <p:nvPr/>
          </p:nvSpPr>
          <p:spPr bwMode="auto">
            <a:xfrm>
              <a:off x="4558" y="2540"/>
              <a:ext cx="393" cy="480"/>
            </a:xfrm>
            <a:prstGeom prst="rect">
              <a:avLst/>
            </a:prstGeom>
            <a:noFill/>
            <a:ln w="9525" algn="ctr">
              <a:noFill/>
              <a:miter lim="800000"/>
              <a:headEnd/>
              <a:tailEnd/>
            </a:ln>
            <a:effectLst/>
          </p:spPr>
          <p:txBody>
            <a:bodyPr wrap="none">
              <a:spAutoFit/>
            </a:bodyPr>
            <a:lstStyle/>
            <a:p>
              <a:pPr>
                <a:buFont typeface="Arial" charset="0"/>
                <a:buNone/>
              </a:pPr>
              <a:r>
                <a:rPr lang="en-US" sz="4400" b="1">
                  <a:solidFill>
                    <a:srgbClr val="990000"/>
                  </a:solidFill>
                  <a:effectLst>
                    <a:outerShdw blurRad="38100" dist="38100" dir="2700000" algn="tl">
                      <a:srgbClr val="C0C0C0"/>
                    </a:outerShdw>
                  </a:effectLst>
                  <a:latin typeface="Arial" charset="0"/>
                  <a:sym typeface="Wingdings" pitchFamily="2" charset="2"/>
                </a:rPr>
                <a:t></a:t>
              </a:r>
            </a:p>
          </p:txBody>
        </p:sp>
        <p:sp>
          <p:nvSpPr>
            <p:cNvPr id="412718" name="AutoShape 46"/>
            <p:cNvSpPr>
              <a:spLocks noChangeArrowheads="1"/>
            </p:cNvSpPr>
            <p:nvPr/>
          </p:nvSpPr>
          <p:spPr bwMode="auto">
            <a:xfrm>
              <a:off x="540" y="3113"/>
              <a:ext cx="1305" cy="331"/>
            </a:xfrm>
            <a:prstGeom prst="homePlate">
              <a:avLst>
                <a:gd name="adj" fmla="val 55125"/>
              </a:avLst>
            </a:prstGeom>
            <a:solidFill>
              <a:srgbClr val="996600"/>
            </a:solidFill>
            <a:ln w="9525" algn="ctr">
              <a:noFill/>
              <a:miter lim="800000"/>
              <a:headEnd/>
              <a:tailEnd/>
            </a:ln>
            <a:effectLst/>
          </p:spPr>
          <p:txBody>
            <a:bodyPr wrap="none" anchor="ctr"/>
            <a:lstStyle/>
            <a:p>
              <a:pPr algn="ctr" eaLnBrk="0" hangingPunct="0"/>
              <a:r>
                <a:rPr lang="hr-HR" sz="1600" b="1" dirty="0" smtClean="0">
                  <a:solidFill>
                    <a:schemeClr val="bg1"/>
                  </a:solidFill>
                  <a:latin typeface="Arial" charset="0"/>
                </a:rPr>
                <a:t>Pravo na obrazovanje</a:t>
              </a:r>
              <a:endParaRPr lang="en-ZA" sz="1600" b="1" dirty="0">
                <a:solidFill>
                  <a:schemeClr val="bg1"/>
                </a:solidFill>
                <a:latin typeface="Arial" charset="0"/>
              </a:endParaRPr>
            </a:p>
          </p:txBody>
        </p:sp>
        <p:sp>
          <p:nvSpPr>
            <p:cNvPr id="412719" name="Rectangle 47"/>
            <p:cNvSpPr>
              <a:spLocks noChangeArrowheads="1"/>
            </p:cNvSpPr>
            <p:nvPr/>
          </p:nvSpPr>
          <p:spPr bwMode="auto">
            <a:xfrm>
              <a:off x="2018" y="3135"/>
              <a:ext cx="393" cy="480"/>
            </a:xfrm>
            <a:prstGeom prst="rect">
              <a:avLst/>
            </a:prstGeom>
            <a:noFill/>
            <a:ln w="9525" algn="ctr">
              <a:noFill/>
              <a:miter lim="800000"/>
              <a:headEnd/>
              <a:tailEnd/>
            </a:ln>
            <a:effectLst/>
          </p:spPr>
          <p:txBody>
            <a:bodyPr wrap="none">
              <a:spAutoFit/>
            </a:bodyPr>
            <a:lstStyle/>
            <a:p>
              <a:pPr>
                <a:buFont typeface="Arial" charset="0"/>
                <a:buNone/>
              </a:pPr>
              <a:r>
                <a:rPr lang="en-US" sz="4400" b="1">
                  <a:solidFill>
                    <a:srgbClr val="990000"/>
                  </a:solidFill>
                  <a:effectLst>
                    <a:outerShdw blurRad="38100" dist="38100" dir="2700000" algn="tl">
                      <a:srgbClr val="C0C0C0"/>
                    </a:outerShdw>
                  </a:effectLst>
                  <a:latin typeface="Arial" charset="0"/>
                  <a:sym typeface="Wingdings" pitchFamily="2" charset="2"/>
                </a:rPr>
                <a:t></a:t>
              </a:r>
            </a:p>
          </p:txBody>
        </p:sp>
        <p:sp>
          <p:nvSpPr>
            <p:cNvPr id="412720" name="AutoShape 48"/>
            <p:cNvSpPr>
              <a:spLocks noChangeArrowheads="1"/>
            </p:cNvSpPr>
            <p:nvPr/>
          </p:nvSpPr>
          <p:spPr bwMode="auto">
            <a:xfrm>
              <a:off x="3152" y="3136"/>
              <a:ext cx="1206" cy="331"/>
            </a:xfrm>
            <a:prstGeom prst="homePlate">
              <a:avLst>
                <a:gd name="adj" fmla="val 55125"/>
              </a:avLst>
            </a:prstGeom>
            <a:solidFill>
              <a:srgbClr val="008080"/>
            </a:solidFill>
            <a:ln w="9525" algn="ctr">
              <a:noFill/>
              <a:miter lim="800000"/>
              <a:headEnd/>
              <a:tailEnd/>
            </a:ln>
            <a:effectLst/>
          </p:spPr>
          <p:txBody>
            <a:bodyPr wrap="none" anchor="ctr"/>
            <a:lstStyle/>
            <a:p>
              <a:pPr algn="ctr" eaLnBrk="0" hangingPunct="0"/>
              <a:r>
                <a:rPr lang="hr-HR" sz="1600" b="1" dirty="0" smtClean="0">
                  <a:solidFill>
                    <a:schemeClr val="bg1"/>
                  </a:solidFill>
                  <a:latin typeface="Arial" charset="0"/>
                </a:rPr>
                <a:t>Pravo na zaštitu </a:t>
              </a:r>
              <a:endParaRPr lang="en-ZA" sz="1600" b="1" dirty="0">
                <a:solidFill>
                  <a:schemeClr val="bg1"/>
                </a:solidFill>
                <a:latin typeface="Arial" charset="0"/>
              </a:endParaRPr>
            </a:p>
          </p:txBody>
        </p:sp>
        <p:sp>
          <p:nvSpPr>
            <p:cNvPr id="412721" name="Rectangle 49"/>
            <p:cNvSpPr>
              <a:spLocks noChangeArrowheads="1"/>
            </p:cNvSpPr>
            <p:nvPr/>
          </p:nvSpPr>
          <p:spPr bwMode="auto">
            <a:xfrm>
              <a:off x="4558" y="3083"/>
              <a:ext cx="393" cy="480"/>
            </a:xfrm>
            <a:prstGeom prst="rect">
              <a:avLst/>
            </a:prstGeom>
            <a:noFill/>
            <a:ln w="9525" algn="ctr">
              <a:noFill/>
              <a:miter lim="800000"/>
              <a:headEnd/>
              <a:tailEnd/>
            </a:ln>
            <a:effectLst/>
          </p:spPr>
          <p:txBody>
            <a:bodyPr wrap="none">
              <a:spAutoFit/>
            </a:bodyPr>
            <a:lstStyle/>
            <a:p>
              <a:pPr>
                <a:buFont typeface="Arial" charset="0"/>
                <a:buNone/>
              </a:pPr>
              <a:r>
                <a:rPr lang="en-US" sz="4400" b="1">
                  <a:solidFill>
                    <a:srgbClr val="990000"/>
                  </a:solidFill>
                  <a:effectLst>
                    <a:outerShdw blurRad="38100" dist="38100" dir="2700000" algn="tl">
                      <a:srgbClr val="C0C0C0"/>
                    </a:outerShdw>
                  </a:effectLst>
                  <a:latin typeface="Arial" charset="0"/>
                  <a:sym typeface="Wingdings" pitchFamily="2" charset="2"/>
                </a:rPr>
                <a:t></a:t>
              </a:r>
            </a:p>
          </p:txBody>
        </p:sp>
        <p:sp>
          <p:nvSpPr>
            <p:cNvPr id="412722" name="AutoShape 50"/>
            <p:cNvSpPr>
              <a:spLocks noChangeArrowheads="1"/>
            </p:cNvSpPr>
            <p:nvPr/>
          </p:nvSpPr>
          <p:spPr bwMode="auto">
            <a:xfrm>
              <a:off x="567" y="1117"/>
              <a:ext cx="1206" cy="331"/>
            </a:xfrm>
            <a:prstGeom prst="homePlate">
              <a:avLst>
                <a:gd name="adj" fmla="val 55125"/>
              </a:avLst>
            </a:prstGeom>
            <a:solidFill>
              <a:srgbClr val="996600"/>
            </a:solidFill>
            <a:ln w="9525" algn="ctr">
              <a:noFill/>
              <a:miter lim="800000"/>
              <a:headEnd/>
              <a:tailEnd/>
            </a:ln>
            <a:effectLst/>
          </p:spPr>
          <p:txBody>
            <a:bodyPr wrap="none" anchor="ctr"/>
            <a:lstStyle/>
            <a:p>
              <a:pPr algn="ctr" eaLnBrk="0" hangingPunct="0"/>
              <a:r>
                <a:rPr lang="hr-HR" sz="1600" b="1" dirty="0" smtClean="0">
                  <a:solidFill>
                    <a:schemeClr val="bg1"/>
                  </a:solidFill>
                  <a:latin typeface="Arial" charset="0"/>
                </a:rPr>
                <a:t>Pravo na život</a:t>
              </a:r>
              <a:endParaRPr lang="en-ZA" sz="1600" b="1" dirty="0">
                <a:solidFill>
                  <a:schemeClr val="bg1"/>
                </a:solidFill>
                <a:latin typeface="Arial" charset="0"/>
              </a:endParaRPr>
            </a:p>
          </p:txBody>
        </p:sp>
        <p:sp>
          <p:nvSpPr>
            <p:cNvPr id="412723" name="Rectangle 51"/>
            <p:cNvSpPr>
              <a:spLocks noChangeArrowheads="1"/>
            </p:cNvSpPr>
            <p:nvPr/>
          </p:nvSpPr>
          <p:spPr bwMode="auto">
            <a:xfrm>
              <a:off x="2018" y="1027"/>
              <a:ext cx="393" cy="480"/>
            </a:xfrm>
            <a:prstGeom prst="rect">
              <a:avLst/>
            </a:prstGeom>
            <a:noFill/>
            <a:ln w="9525" algn="ctr">
              <a:noFill/>
              <a:miter lim="800000"/>
              <a:headEnd/>
              <a:tailEnd/>
            </a:ln>
            <a:effectLst/>
          </p:spPr>
          <p:txBody>
            <a:bodyPr>
              <a:spAutoFit/>
            </a:bodyPr>
            <a:lstStyle/>
            <a:p>
              <a:pPr>
                <a:buFont typeface="Arial" charset="0"/>
                <a:buNone/>
              </a:pPr>
              <a:r>
                <a:rPr lang="en-US" sz="4400" b="1">
                  <a:solidFill>
                    <a:srgbClr val="990000"/>
                  </a:solidFill>
                  <a:effectLst>
                    <a:outerShdw blurRad="38100" dist="38100" dir="2700000" algn="tl">
                      <a:srgbClr val="C0C0C0"/>
                    </a:outerShdw>
                  </a:effectLst>
                  <a:latin typeface="Arial" charset="0"/>
                  <a:sym typeface="Wingdings" pitchFamily="2" charset="2"/>
                </a:rPr>
                <a:t></a:t>
              </a:r>
            </a:p>
          </p:txBody>
        </p:sp>
        <p:sp>
          <p:nvSpPr>
            <p:cNvPr id="412724" name="AutoShape 52"/>
            <p:cNvSpPr>
              <a:spLocks noChangeArrowheads="1"/>
            </p:cNvSpPr>
            <p:nvPr/>
          </p:nvSpPr>
          <p:spPr bwMode="auto">
            <a:xfrm>
              <a:off x="3152" y="1116"/>
              <a:ext cx="1206" cy="331"/>
            </a:xfrm>
            <a:prstGeom prst="homePlate">
              <a:avLst>
                <a:gd name="adj" fmla="val 55125"/>
              </a:avLst>
            </a:prstGeom>
            <a:solidFill>
              <a:srgbClr val="008080"/>
            </a:solidFill>
            <a:ln w="9525" algn="ctr">
              <a:noFill/>
              <a:miter lim="800000"/>
              <a:headEnd/>
              <a:tailEnd/>
            </a:ln>
            <a:effectLst/>
          </p:spPr>
          <p:txBody>
            <a:bodyPr wrap="none" anchor="ctr"/>
            <a:lstStyle/>
            <a:p>
              <a:pPr algn="ctr" eaLnBrk="0" hangingPunct="0"/>
              <a:r>
                <a:rPr lang="hr-HR" sz="1600" b="1" dirty="0" smtClean="0">
                  <a:solidFill>
                    <a:schemeClr val="bg1"/>
                  </a:solidFill>
                  <a:latin typeface="Arial" charset="0"/>
                </a:rPr>
                <a:t>Zakonska prava</a:t>
              </a:r>
              <a:endParaRPr lang="en-ZA" sz="1600" b="1" dirty="0">
                <a:solidFill>
                  <a:schemeClr val="bg1"/>
                </a:solidFill>
                <a:latin typeface="Arial" charset="0"/>
              </a:endParaRPr>
            </a:p>
          </p:txBody>
        </p:sp>
        <p:sp>
          <p:nvSpPr>
            <p:cNvPr id="412725" name="Rectangle 53"/>
            <p:cNvSpPr>
              <a:spLocks noChangeArrowheads="1"/>
            </p:cNvSpPr>
            <p:nvPr/>
          </p:nvSpPr>
          <p:spPr bwMode="auto">
            <a:xfrm>
              <a:off x="4558" y="1026"/>
              <a:ext cx="393" cy="480"/>
            </a:xfrm>
            <a:prstGeom prst="rect">
              <a:avLst/>
            </a:prstGeom>
            <a:noFill/>
            <a:ln w="9525" algn="ctr">
              <a:noFill/>
              <a:miter lim="800000"/>
              <a:headEnd/>
              <a:tailEnd/>
            </a:ln>
            <a:effectLst/>
          </p:spPr>
          <p:txBody>
            <a:bodyPr wrap="none">
              <a:spAutoFit/>
            </a:bodyPr>
            <a:lstStyle/>
            <a:p>
              <a:pPr>
                <a:buFont typeface="Arial" charset="0"/>
                <a:buNone/>
              </a:pPr>
              <a:r>
                <a:rPr lang="en-US" sz="4400" b="1">
                  <a:solidFill>
                    <a:srgbClr val="990000"/>
                  </a:solidFill>
                  <a:effectLst>
                    <a:outerShdw blurRad="38100" dist="38100" dir="2700000" algn="tl">
                      <a:srgbClr val="C0C0C0"/>
                    </a:outerShdw>
                  </a:effectLst>
                  <a:latin typeface="Arial" charset="0"/>
                  <a:sym typeface="Wingdings" pitchFamily="2" charset="2"/>
                </a:rPr>
                <a:t></a:t>
              </a:r>
            </a:p>
          </p:txBody>
        </p:sp>
      </p:gr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412702"/>
                                        </p:tgtEl>
                                        <p:attrNameLst>
                                          <p:attrName>style.visibility</p:attrName>
                                        </p:attrNameLst>
                                      </p:cBhvr>
                                      <p:to>
                                        <p:strVal val="visible"/>
                                      </p:to>
                                    </p:set>
                                    <p:animEffect transition="in" filter="slide(fromLeft)">
                                      <p:cBhvr>
                                        <p:cTn id="7" dur="500"/>
                                        <p:tgtEl>
                                          <p:spTgt spid="4127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Rectangle 2"/>
          <p:cNvSpPr>
            <a:spLocks noGrp="1" noChangeArrowheads="1"/>
          </p:cNvSpPr>
          <p:nvPr>
            <p:ph type="title"/>
          </p:nvPr>
        </p:nvSpPr>
        <p:spPr/>
        <p:txBody>
          <a:bodyPr/>
          <a:lstStyle/>
          <a:p>
            <a:r>
              <a:rPr lang="hr-HR" dirty="0" smtClean="0">
                <a:solidFill>
                  <a:schemeClr val="accent2"/>
                </a:solidFill>
              </a:rPr>
              <a:t>Topla dobrodošlica!</a:t>
            </a:r>
            <a:r>
              <a:rPr lang="en-US" dirty="0" smtClean="0"/>
              <a:t> </a:t>
            </a:r>
            <a:endParaRPr lang="en-US" dirty="0"/>
          </a:p>
        </p:txBody>
      </p:sp>
      <p:sp>
        <p:nvSpPr>
          <p:cNvPr id="375811" name="Rectangle 3"/>
          <p:cNvSpPr>
            <a:spLocks noGrp="1" noChangeArrowheads="1"/>
          </p:cNvSpPr>
          <p:nvPr>
            <p:ph type="body" idx="1"/>
          </p:nvPr>
        </p:nvSpPr>
        <p:spPr>
          <a:xfrm>
            <a:off x="3059113" y="1652588"/>
            <a:ext cx="5903912" cy="4406900"/>
          </a:xfrm>
        </p:spPr>
        <p:txBody>
          <a:bodyPr/>
          <a:lstStyle/>
          <a:p>
            <a:pPr>
              <a:buFontTx/>
              <a:buNone/>
            </a:pPr>
            <a:r>
              <a:rPr lang="en-US" dirty="0">
                <a:solidFill>
                  <a:srgbClr val="5F5F5F"/>
                </a:solidFill>
              </a:rPr>
              <a:t>	</a:t>
            </a:r>
            <a:r>
              <a:rPr lang="hr-HR" dirty="0" smtClean="0">
                <a:solidFill>
                  <a:srgbClr val="5F5F5F"/>
                </a:solidFill>
              </a:rPr>
              <a:t>Kako bih vam pomogla da vidite život Allahovog Poslanika i okoristite se njime, bitno je da ga upoznate; </a:t>
            </a:r>
            <a:br>
              <a:rPr lang="hr-HR" dirty="0" smtClean="0">
                <a:solidFill>
                  <a:srgbClr val="5F5F5F"/>
                </a:solidFill>
              </a:rPr>
            </a:br>
            <a:r>
              <a:rPr lang="hr-HR" dirty="0" smtClean="0">
                <a:solidFill>
                  <a:srgbClr val="5F5F5F"/>
                </a:solidFill>
              </a:rPr>
              <a:t>- osobnost</a:t>
            </a:r>
            <a:br>
              <a:rPr lang="hr-HR" dirty="0" smtClean="0">
                <a:solidFill>
                  <a:srgbClr val="5F5F5F"/>
                </a:solidFill>
              </a:rPr>
            </a:br>
            <a:r>
              <a:rPr lang="hr-HR" dirty="0" smtClean="0">
                <a:solidFill>
                  <a:srgbClr val="5F5F5F"/>
                </a:solidFill>
              </a:rPr>
              <a:t>- praktičnost učenja</a:t>
            </a:r>
            <a:br>
              <a:rPr lang="hr-HR" dirty="0" smtClean="0">
                <a:solidFill>
                  <a:srgbClr val="5F5F5F"/>
                </a:solidFill>
              </a:rPr>
            </a:br>
            <a:r>
              <a:rPr lang="hr-HR" dirty="0" smtClean="0">
                <a:solidFill>
                  <a:srgbClr val="5F5F5F"/>
                </a:solidFill>
              </a:rPr>
              <a:t>- primjeran život </a:t>
            </a:r>
            <a:br>
              <a:rPr lang="hr-HR" dirty="0" smtClean="0">
                <a:solidFill>
                  <a:srgbClr val="5F5F5F"/>
                </a:solidFill>
              </a:rPr>
            </a:br>
            <a:r>
              <a:rPr lang="hr-HR" dirty="0" smtClean="0">
                <a:solidFill>
                  <a:srgbClr val="5F5F5F"/>
                </a:solidFill>
              </a:rPr>
              <a:t>- dokazna formula koja će vam donijeti mir, uspjeh i spas </a:t>
            </a:r>
            <a:endParaRPr lang="en-US" b="1" i="1" dirty="0">
              <a:solidFill>
                <a:srgbClr val="5F5F5F"/>
              </a:solidFill>
            </a:endParaRPr>
          </a:p>
        </p:txBody>
      </p:sp>
      <p:sp>
        <p:nvSpPr>
          <p:cNvPr id="375812" name="Rectangle 4"/>
          <p:cNvSpPr>
            <a:spLocks noChangeArrowheads="1"/>
          </p:cNvSpPr>
          <p:nvPr/>
        </p:nvSpPr>
        <p:spPr bwMode="auto">
          <a:xfrm>
            <a:off x="6372225" y="5589588"/>
            <a:ext cx="2520950" cy="609600"/>
          </a:xfrm>
          <a:prstGeom prst="rect">
            <a:avLst/>
          </a:prstGeom>
          <a:solidFill>
            <a:srgbClr val="6699FF"/>
          </a:solidFill>
          <a:ln w="9525" algn="ctr">
            <a:solidFill>
              <a:schemeClr val="tx1"/>
            </a:solidFill>
            <a:miter lim="800000"/>
            <a:headEnd/>
            <a:tailEnd/>
          </a:ln>
          <a:effectLst>
            <a:outerShdw dist="35921" dir="2700000" algn="ctr" rotWithShape="0">
              <a:schemeClr val="tx1"/>
            </a:outerShdw>
          </a:effectLst>
        </p:spPr>
        <p:txBody>
          <a:bodyPr wrap="none" anchor="ctr"/>
          <a:lstStyle/>
          <a:p>
            <a:pPr algn="ctr"/>
            <a:r>
              <a:rPr lang="hr-HR" sz="1400" b="1" dirty="0" smtClean="0">
                <a:solidFill>
                  <a:schemeClr val="bg1"/>
                </a:solidFill>
                <a:latin typeface="Arial" charset="0"/>
              </a:rPr>
              <a:t>Molim vas, čitajte dalje...</a:t>
            </a:r>
            <a:endParaRPr lang="en-US" sz="1400" b="1" dirty="0">
              <a:solidFill>
                <a:schemeClr val="bg1"/>
              </a:solidFill>
              <a:latin typeface="Arial" charset="0"/>
            </a:endParaRPr>
          </a:p>
        </p:txBody>
      </p:sp>
      <p:sp>
        <p:nvSpPr>
          <p:cNvPr id="375813" name="Oval 5"/>
          <p:cNvSpPr>
            <a:spLocks noChangeArrowheads="1"/>
          </p:cNvSpPr>
          <p:nvPr/>
        </p:nvSpPr>
        <p:spPr bwMode="auto">
          <a:xfrm>
            <a:off x="468313" y="2420938"/>
            <a:ext cx="1798637" cy="1728787"/>
          </a:xfrm>
          <a:prstGeom prst="ellipse">
            <a:avLst/>
          </a:prstGeom>
          <a:solidFill>
            <a:srgbClr val="6699FF"/>
          </a:solidFill>
          <a:ln w="9525">
            <a:solidFill>
              <a:schemeClr val="tx1"/>
            </a:solidFill>
            <a:round/>
            <a:headEnd/>
            <a:tailEnd/>
          </a:ln>
          <a:effectLst>
            <a:outerShdw dist="35921" dir="2700000" algn="ctr" rotWithShape="0">
              <a:schemeClr val="tx1"/>
            </a:outerShdw>
          </a:effectLst>
        </p:spPr>
        <p:txBody>
          <a:bodyPr wrap="none" anchor="ctr"/>
          <a:lstStyle/>
          <a:p>
            <a:pPr algn="ctr"/>
            <a:r>
              <a:rPr lang="hr-HR" sz="1400" b="1" dirty="0" smtClean="0">
                <a:solidFill>
                  <a:schemeClr val="bg1"/>
                </a:solidFill>
                <a:latin typeface="Arial" charset="0"/>
              </a:rPr>
              <a:t>Svrha</a:t>
            </a:r>
            <a:endParaRPr lang="en-ZA" sz="1400" b="1" dirty="0">
              <a:solidFill>
                <a:schemeClr val="bg1"/>
              </a:solidFill>
              <a:latin typeface="Arial" charset="0"/>
            </a:endParaRPr>
          </a:p>
        </p:txBody>
      </p:sp>
      <p:sp>
        <p:nvSpPr>
          <p:cNvPr id="375814" name="AutoShape 6"/>
          <p:cNvSpPr>
            <a:spLocks noChangeArrowheads="1"/>
          </p:cNvSpPr>
          <p:nvPr/>
        </p:nvSpPr>
        <p:spPr bwMode="auto">
          <a:xfrm rot="5400000">
            <a:off x="2281238" y="3270250"/>
            <a:ext cx="1276350" cy="152400"/>
          </a:xfrm>
          <a:prstGeom prst="triangle">
            <a:avLst>
              <a:gd name="adj" fmla="val 50000"/>
            </a:avLst>
          </a:prstGeom>
          <a:solidFill>
            <a:schemeClr val="bg2"/>
          </a:solidFill>
          <a:ln w="9525">
            <a:solidFill>
              <a:schemeClr val="tx1"/>
            </a:solidFill>
            <a:miter lim="800000"/>
            <a:headEnd/>
            <a:tailEnd/>
          </a:ln>
          <a:effectLst/>
        </p:spPr>
        <p:txBody>
          <a:bodyPr wrap="none" lIns="45720" rIns="45720" anchor="ctr"/>
          <a:lstStyle/>
          <a:p>
            <a:endParaRPr lang="hr-H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75812"/>
                                        </p:tgtEl>
                                        <p:attrNameLst>
                                          <p:attrName>style.visibility</p:attrName>
                                        </p:attrNameLst>
                                      </p:cBhvr>
                                      <p:to>
                                        <p:strVal val="visible"/>
                                      </p:to>
                                    </p:set>
                                    <p:anim calcmode="lin" valueType="num">
                                      <p:cBhvr additive="base">
                                        <p:cTn id="7" dur="500" fill="hold"/>
                                        <p:tgtEl>
                                          <p:spTgt spid="375812"/>
                                        </p:tgtEl>
                                        <p:attrNameLst>
                                          <p:attrName>ppt_x</p:attrName>
                                        </p:attrNameLst>
                                      </p:cBhvr>
                                      <p:tavLst>
                                        <p:tav tm="0">
                                          <p:val>
                                            <p:strVal val="#ppt_x"/>
                                          </p:val>
                                        </p:tav>
                                        <p:tav tm="100000">
                                          <p:val>
                                            <p:strVal val="#ppt_x"/>
                                          </p:val>
                                        </p:tav>
                                      </p:tavLst>
                                    </p:anim>
                                    <p:anim calcmode="lin" valueType="num">
                                      <p:cBhvr additive="base">
                                        <p:cTn id="8" dur="500" fill="hold"/>
                                        <p:tgtEl>
                                          <p:spTgt spid="3758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581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Rectangle 2"/>
          <p:cNvSpPr>
            <a:spLocks noGrp="1" noChangeArrowheads="1"/>
          </p:cNvSpPr>
          <p:nvPr>
            <p:ph type="title"/>
          </p:nvPr>
        </p:nvSpPr>
        <p:spPr/>
        <p:txBody>
          <a:bodyPr/>
          <a:lstStyle/>
          <a:p>
            <a:pPr>
              <a:spcBef>
                <a:spcPct val="20000"/>
              </a:spcBef>
              <a:spcAft>
                <a:spcPct val="20000"/>
              </a:spcAft>
            </a:pPr>
            <a:r>
              <a:rPr lang="hr-HR" dirty="0" smtClean="0">
                <a:solidFill>
                  <a:schemeClr val="accent2"/>
                </a:solidFill>
              </a:rPr>
              <a:t>Poruka za muškarce: O braćo...</a:t>
            </a:r>
            <a:endParaRPr lang="en-US" dirty="0">
              <a:solidFill>
                <a:schemeClr val="accent2"/>
              </a:solidFill>
            </a:endParaRPr>
          </a:p>
        </p:txBody>
      </p:sp>
      <p:sp>
        <p:nvSpPr>
          <p:cNvPr id="391171" name="Rectangle 3"/>
          <p:cNvSpPr>
            <a:spLocks noGrp="1" noChangeArrowheads="1"/>
          </p:cNvSpPr>
          <p:nvPr>
            <p:ph type="body" idx="1"/>
          </p:nvPr>
        </p:nvSpPr>
        <p:spPr>
          <a:xfrm>
            <a:off x="177800" y="1652588"/>
            <a:ext cx="7418388" cy="4406900"/>
          </a:xfrm>
        </p:spPr>
        <p:txBody>
          <a:bodyPr/>
          <a:lstStyle/>
          <a:p>
            <a:pPr>
              <a:buFont typeface="Wingdings" pitchFamily="2" charset="2"/>
              <a:buChar char="Ü"/>
            </a:pPr>
            <a:r>
              <a:rPr lang="en-US" sz="1800" dirty="0" smtClean="0">
                <a:solidFill>
                  <a:schemeClr val="tx1"/>
                </a:solidFill>
              </a:rPr>
              <a:t>I</a:t>
            </a:r>
            <a:r>
              <a:rPr lang="hr-HR" sz="1800" dirty="0" smtClean="0">
                <a:solidFill>
                  <a:schemeClr val="tx1"/>
                </a:solidFill>
              </a:rPr>
              <a:t>stina je da imate određena prava u odnosu na vaše žene, ali je i </a:t>
            </a:r>
            <a:br>
              <a:rPr lang="hr-HR" sz="1800" dirty="0" smtClean="0">
                <a:solidFill>
                  <a:schemeClr val="tx1"/>
                </a:solidFill>
              </a:rPr>
            </a:br>
            <a:r>
              <a:rPr lang="hr-HR" sz="1800" dirty="0" smtClean="0">
                <a:solidFill>
                  <a:schemeClr val="tx1"/>
                </a:solidFill>
              </a:rPr>
              <a:t>obratno</a:t>
            </a:r>
            <a:endParaRPr lang="en-US" sz="1800" dirty="0">
              <a:solidFill>
                <a:schemeClr val="tx1"/>
              </a:solidFill>
            </a:endParaRPr>
          </a:p>
          <a:p>
            <a:pPr>
              <a:buFont typeface="Wingdings" pitchFamily="2" charset="2"/>
              <a:buChar char="Ü"/>
            </a:pPr>
            <a:r>
              <a:rPr lang="hr-HR" sz="1800" dirty="0" smtClean="0">
                <a:solidFill>
                  <a:schemeClr val="tx1"/>
                </a:solidFill>
              </a:rPr>
              <a:t>Ne zaboravite da ste ih uzeli za svoje žene </a:t>
            </a:r>
            <a:r>
              <a:rPr lang="hr-HR" sz="1800" dirty="0" smtClean="0">
                <a:solidFill>
                  <a:schemeClr val="tx1"/>
                </a:solidFill>
              </a:rPr>
              <a:t>uz njihovo dopuštenje </a:t>
            </a:r>
            <a:endParaRPr lang="en-US" sz="1800" dirty="0">
              <a:solidFill>
                <a:schemeClr val="tx1"/>
              </a:solidFill>
            </a:endParaRPr>
          </a:p>
          <a:p>
            <a:pPr>
              <a:buFont typeface="Wingdings" pitchFamily="2" charset="2"/>
              <a:buChar char="Ü"/>
            </a:pPr>
            <a:r>
              <a:rPr lang="hr-HR" sz="1800" dirty="0" smtClean="0">
                <a:solidFill>
                  <a:schemeClr val="tx1"/>
                </a:solidFill>
              </a:rPr>
              <a:t>Postupajte dobro prema njima, budite nježni i ljubazni </a:t>
            </a:r>
            <a:endParaRPr lang="en-US" sz="1800" dirty="0">
              <a:solidFill>
                <a:schemeClr val="tx1"/>
              </a:solidFill>
            </a:endParaRPr>
          </a:p>
          <a:p>
            <a:pPr>
              <a:buFont typeface="Wingdings" pitchFamily="2" charset="2"/>
              <a:buChar char="Ü"/>
            </a:pPr>
            <a:r>
              <a:rPr lang="hr-HR" sz="1800" dirty="0" smtClean="0">
                <a:solidFill>
                  <a:schemeClr val="tx1"/>
                </a:solidFill>
              </a:rPr>
              <a:t>To je također jedna od Poslanikovih a.s., formula za uspjeh</a:t>
            </a:r>
            <a:endParaRPr lang="en-US" sz="1800" dirty="0">
              <a:solidFill>
                <a:schemeClr val="tx1"/>
              </a:solidFill>
            </a:endParaRPr>
          </a:p>
        </p:txBody>
      </p:sp>
    </p:spTree>
  </p:cSld>
  <p:clrMapOvr>
    <a:masterClrMapping/>
  </p:clrMapOvr>
  <p:transition>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Rectangle 2"/>
          <p:cNvSpPr>
            <a:spLocks noGrp="1" noChangeArrowheads="1"/>
          </p:cNvSpPr>
          <p:nvPr>
            <p:ph type="title"/>
          </p:nvPr>
        </p:nvSpPr>
        <p:spPr/>
        <p:txBody>
          <a:bodyPr/>
          <a:lstStyle/>
          <a:p>
            <a:r>
              <a:rPr lang="hr-HR" dirty="0" smtClean="0">
                <a:solidFill>
                  <a:schemeClr val="accent2"/>
                </a:solidFill>
              </a:rPr>
              <a:t>Poslanikova a.s., formula za uspjeh </a:t>
            </a:r>
            <a:endParaRPr lang="en-US" dirty="0">
              <a:solidFill>
                <a:schemeClr val="accent2"/>
              </a:solidFill>
            </a:endParaRPr>
          </a:p>
        </p:txBody>
      </p:sp>
      <p:sp>
        <p:nvSpPr>
          <p:cNvPr id="380931" name="Rectangle 3"/>
          <p:cNvSpPr>
            <a:spLocks noGrp="1" noChangeArrowheads="1"/>
          </p:cNvSpPr>
          <p:nvPr>
            <p:ph type="body" idx="1"/>
          </p:nvPr>
        </p:nvSpPr>
        <p:spPr>
          <a:xfrm>
            <a:off x="179388" y="1341438"/>
            <a:ext cx="8785225" cy="4729162"/>
          </a:xfrm>
        </p:spPr>
        <p:txBody>
          <a:bodyPr/>
          <a:lstStyle/>
          <a:p>
            <a:pPr>
              <a:buFont typeface="Wingdings" pitchFamily="2" charset="2"/>
              <a:buChar char="Ü"/>
            </a:pPr>
            <a:r>
              <a:rPr lang="en-US" sz="1800" b="1" dirty="0" smtClean="0">
                <a:solidFill>
                  <a:schemeClr val="tx1"/>
                </a:solidFill>
              </a:rPr>
              <a:t>‘</a:t>
            </a:r>
            <a:r>
              <a:rPr lang="hr-HR" sz="1800" b="1" dirty="0" smtClean="0">
                <a:solidFill>
                  <a:schemeClr val="tx1"/>
                </a:solidFill>
              </a:rPr>
              <a:t>Nudim vam sreću ovoga svijeta, a i onog drugog</a:t>
            </a:r>
            <a:r>
              <a:rPr lang="en-US" sz="1800" b="1" dirty="0" smtClean="0">
                <a:solidFill>
                  <a:schemeClr val="tx1"/>
                </a:solidFill>
              </a:rPr>
              <a:t>’</a:t>
            </a:r>
            <a:endParaRPr lang="en-US" sz="1800" b="1" dirty="0">
              <a:solidFill>
                <a:schemeClr val="tx1"/>
              </a:solidFill>
            </a:endParaRPr>
          </a:p>
          <a:p>
            <a:pPr>
              <a:buFont typeface="Wingdings" pitchFamily="2" charset="2"/>
              <a:buNone/>
            </a:pPr>
            <a:endParaRPr lang="en-US" sz="2000" dirty="0">
              <a:solidFill>
                <a:schemeClr val="tx1"/>
              </a:solidFill>
            </a:endParaRPr>
          </a:p>
          <a:p>
            <a:pPr>
              <a:buFont typeface="Wingdings" pitchFamily="2" charset="2"/>
              <a:buChar char="Ü"/>
            </a:pPr>
            <a:endParaRPr lang="en-US" dirty="0">
              <a:solidFill>
                <a:schemeClr val="tx1"/>
              </a:solidFill>
            </a:endParaRPr>
          </a:p>
          <a:p>
            <a:pPr>
              <a:buFont typeface="Wingdings" pitchFamily="2" charset="2"/>
              <a:buChar char="Ü"/>
            </a:pPr>
            <a:endParaRPr lang="en-US" sz="1800" b="1" dirty="0">
              <a:solidFill>
                <a:schemeClr val="tx1"/>
              </a:solidFill>
            </a:endParaRPr>
          </a:p>
          <a:p>
            <a:pPr>
              <a:buNone/>
            </a:pPr>
            <a:endParaRPr lang="en-US" sz="1800" b="1" dirty="0">
              <a:solidFill>
                <a:schemeClr val="tx1"/>
              </a:solidFill>
            </a:endParaRPr>
          </a:p>
          <a:p>
            <a:pPr>
              <a:buFont typeface="Wingdings" pitchFamily="2" charset="2"/>
              <a:buChar char="Ü"/>
            </a:pPr>
            <a:endParaRPr lang="en-US" sz="1800" b="1" dirty="0">
              <a:solidFill>
                <a:schemeClr val="tx1"/>
              </a:solidFill>
            </a:endParaRPr>
          </a:p>
          <a:p>
            <a:pPr>
              <a:buFont typeface="Wingdings" pitchFamily="2" charset="2"/>
              <a:buChar char="Ü"/>
            </a:pPr>
            <a:endParaRPr lang="en-US" sz="1800" b="1" dirty="0">
              <a:solidFill>
                <a:schemeClr val="tx1"/>
              </a:solidFill>
            </a:endParaRPr>
          </a:p>
        </p:txBody>
      </p:sp>
      <p:sp>
        <p:nvSpPr>
          <p:cNvPr id="380939" name="Oval 11"/>
          <p:cNvSpPr>
            <a:spLocks noChangeArrowheads="1"/>
          </p:cNvSpPr>
          <p:nvPr/>
        </p:nvSpPr>
        <p:spPr bwMode="auto">
          <a:xfrm>
            <a:off x="2000232" y="2357430"/>
            <a:ext cx="5375296" cy="1714512"/>
          </a:xfrm>
          <a:prstGeom prst="ellipse">
            <a:avLst/>
          </a:prstGeom>
          <a:solidFill>
            <a:srgbClr val="FF9900"/>
          </a:solidFill>
          <a:ln w="9525">
            <a:solidFill>
              <a:schemeClr val="tx1"/>
            </a:solidFill>
            <a:round/>
            <a:headEnd/>
            <a:tailEnd/>
          </a:ln>
          <a:effectLst>
            <a:outerShdw dist="35921" dir="2700000" algn="ctr" rotWithShape="0">
              <a:schemeClr val="tx1"/>
            </a:outerShdw>
          </a:effectLst>
        </p:spPr>
        <p:txBody>
          <a:bodyPr wrap="none" anchor="ctr"/>
          <a:lstStyle/>
          <a:p>
            <a:pPr lvl="1" algn="ctr"/>
            <a:endParaRPr lang="en-US" b="1" dirty="0">
              <a:latin typeface="Arial" charset="0"/>
            </a:endParaRPr>
          </a:p>
          <a:p>
            <a:pPr lvl="1" algn="ctr"/>
            <a:r>
              <a:rPr lang="hr-HR" sz="1800" b="1" dirty="0" smtClean="0">
                <a:latin typeface="Arial" charset="0"/>
              </a:rPr>
              <a:t/>
            </a:r>
            <a:br>
              <a:rPr lang="hr-HR" sz="1800" b="1" dirty="0" smtClean="0">
                <a:latin typeface="Arial" charset="0"/>
              </a:rPr>
            </a:br>
            <a:r>
              <a:rPr lang="hr-HR" sz="1800" b="1" dirty="0" smtClean="0">
                <a:latin typeface="Arial" charset="0"/>
              </a:rPr>
              <a:t/>
            </a:r>
            <a:br>
              <a:rPr lang="hr-HR" sz="1800" b="1" dirty="0" smtClean="0">
                <a:latin typeface="Arial" charset="0"/>
              </a:rPr>
            </a:br>
            <a:r>
              <a:rPr lang="hr-HR" sz="1800" b="1" dirty="0" smtClean="0">
                <a:latin typeface="Arial" charset="0"/>
              </a:rPr>
              <a:t>Nema Boga osim Allaha dž.š., a Muhammed</a:t>
            </a:r>
            <a:br>
              <a:rPr lang="hr-HR" sz="1800" b="1" dirty="0" smtClean="0">
                <a:latin typeface="Arial" charset="0"/>
              </a:rPr>
            </a:br>
            <a:r>
              <a:rPr lang="hr-HR" sz="1800" b="1" dirty="0" smtClean="0">
                <a:latin typeface="Arial" charset="0"/>
              </a:rPr>
              <a:t>je Njegov rob i Njegov Poslanik. </a:t>
            </a:r>
            <a:br>
              <a:rPr lang="hr-HR" sz="1800" b="1" dirty="0" smtClean="0">
                <a:latin typeface="Arial" charset="0"/>
              </a:rPr>
            </a:br>
            <a:endParaRPr lang="en-US" sz="1800" b="1" dirty="0">
              <a:latin typeface="Arial" charset="0"/>
            </a:endParaRPr>
          </a:p>
          <a:p>
            <a:pPr algn="ctr"/>
            <a:endParaRPr lang="en-US" b="1" dirty="0">
              <a:latin typeface="Arial" charset="0"/>
            </a:endParaRPr>
          </a:p>
          <a:p>
            <a:pPr algn="ctr"/>
            <a:endParaRPr lang="en-ZA" sz="1100" b="1" dirty="0">
              <a:solidFill>
                <a:schemeClr val="bg1"/>
              </a:solidFill>
              <a:latin typeface="Arial" charset="0"/>
            </a:endParaRPr>
          </a:p>
        </p:txBody>
      </p:sp>
      <p:sp>
        <p:nvSpPr>
          <p:cNvPr id="380941" name="AutoShape 13"/>
          <p:cNvSpPr>
            <a:spLocks noChangeArrowheads="1"/>
          </p:cNvSpPr>
          <p:nvPr/>
        </p:nvSpPr>
        <p:spPr bwMode="auto">
          <a:xfrm>
            <a:off x="250825" y="5373688"/>
            <a:ext cx="1079500" cy="503237"/>
          </a:xfrm>
          <a:prstGeom prst="homePlate">
            <a:avLst>
              <a:gd name="adj" fmla="val 35821"/>
            </a:avLst>
          </a:prstGeom>
          <a:solidFill>
            <a:srgbClr val="CCCC00">
              <a:alpha val="39999"/>
            </a:srgbClr>
          </a:solidFill>
          <a:ln w="9525" algn="ctr">
            <a:solidFill>
              <a:schemeClr val="tx1"/>
            </a:solidFill>
            <a:miter lim="800000"/>
            <a:headEnd/>
            <a:tailEnd/>
          </a:ln>
          <a:effectLst/>
        </p:spPr>
        <p:txBody>
          <a:bodyPr wrap="none" anchor="ctr"/>
          <a:lstStyle/>
          <a:p>
            <a:pPr algn="ctr"/>
            <a:r>
              <a:rPr lang="en-US" sz="1800" b="1" dirty="0" smtClean="0">
                <a:solidFill>
                  <a:srgbClr val="990033"/>
                </a:solidFill>
                <a:latin typeface="Garamond" pitchFamily="18" charset="0"/>
              </a:rPr>
              <a:t>Ad</a:t>
            </a:r>
            <a:r>
              <a:rPr lang="hr-HR" sz="1800" b="1" dirty="0" smtClean="0">
                <a:solidFill>
                  <a:srgbClr val="990033"/>
                </a:solidFill>
                <a:latin typeface="Garamond" pitchFamily="18" charset="0"/>
              </a:rPr>
              <a:t>em</a:t>
            </a:r>
            <a:endParaRPr lang="en-US" sz="1800" b="1" dirty="0">
              <a:solidFill>
                <a:srgbClr val="990033"/>
              </a:solidFill>
              <a:latin typeface="Garamond" pitchFamily="18" charset="0"/>
            </a:endParaRPr>
          </a:p>
        </p:txBody>
      </p:sp>
      <p:sp>
        <p:nvSpPr>
          <p:cNvPr id="380942" name="AutoShape 14"/>
          <p:cNvSpPr>
            <a:spLocks noChangeArrowheads="1"/>
          </p:cNvSpPr>
          <p:nvPr/>
        </p:nvSpPr>
        <p:spPr bwMode="auto">
          <a:xfrm>
            <a:off x="1258888" y="5373688"/>
            <a:ext cx="1223962" cy="503237"/>
          </a:xfrm>
          <a:prstGeom prst="chevron">
            <a:avLst>
              <a:gd name="adj" fmla="val 37519"/>
            </a:avLst>
          </a:prstGeom>
          <a:gradFill rotWithShape="1">
            <a:gsLst>
              <a:gs pos="0">
                <a:srgbClr val="33CCCC">
                  <a:gamma/>
                  <a:shade val="56078"/>
                  <a:invGamma/>
                </a:srgbClr>
              </a:gs>
              <a:gs pos="100000">
                <a:srgbClr val="33CCCC">
                  <a:alpha val="39999"/>
                </a:srgbClr>
              </a:gs>
            </a:gsLst>
            <a:lin ang="0" scaled="1"/>
          </a:gradFill>
          <a:ln w="9525">
            <a:solidFill>
              <a:schemeClr val="tx1"/>
            </a:solidFill>
            <a:miter lim="800000"/>
            <a:headEnd/>
            <a:tailEnd/>
          </a:ln>
          <a:effectLst/>
        </p:spPr>
        <p:txBody>
          <a:bodyPr wrap="none" anchor="ctr"/>
          <a:lstStyle/>
          <a:p>
            <a:pPr algn="ctr"/>
            <a:r>
              <a:rPr lang="en-US" sz="1800" b="1" dirty="0" smtClean="0">
                <a:latin typeface="Garamond" pitchFamily="18" charset="0"/>
              </a:rPr>
              <a:t>N</a:t>
            </a:r>
            <a:r>
              <a:rPr lang="hr-HR" sz="1800" b="1" dirty="0" smtClean="0">
                <a:latin typeface="Garamond" pitchFamily="18" charset="0"/>
              </a:rPr>
              <a:t>uh</a:t>
            </a:r>
            <a:endParaRPr lang="en-US" sz="1800" b="1" dirty="0">
              <a:latin typeface="Garamond" pitchFamily="18" charset="0"/>
            </a:endParaRPr>
          </a:p>
        </p:txBody>
      </p:sp>
      <p:sp>
        <p:nvSpPr>
          <p:cNvPr id="380943" name="AutoShape 15"/>
          <p:cNvSpPr>
            <a:spLocks noChangeArrowheads="1"/>
          </p:cNvSpPr>
          <p:nvPr/>
        </p:nvSpPr>
        <p:spPr bwMode="auto">
          <a:xfrm>
            <a:off x="2411413" y="5373688"/>
            <a:ext cx="1368425" cy="503237"/>
          </a:xfrm>
          <a:prstGeom prst="chevron">
            <a:avLst>
              <a:gd name="adj" fmla="val 36282"/>
            </a:avLst>
          </a:prstGeom>
          <a:gradFill rotWithShape="1">
            <a:gsLst>
              <a:gs pos="0">
                <a:srgbClr val="FF6600">
                  <a:gamma/>
                  <a:shade val="46275"/>
                  <a:invGamma/>
                </a:srgbClr>
              </a:gs>
              <a:gs pos="100000">
                <a:srgbClr val="FF6600">
                  <a:alpha val="39999"/>
                </a:srgbClr>
              </a:gs>
            </a:gsLst>
            <a:lin ang="0" scaled="1"/>
          </a:gradFill>
          <a:ln w="9525">
            <a:solidFill>
              <a:schemeClr val="tx1"/>
            </a:solidFill>
            <a:miter lim="800000"/>
            <a:headEnd/>
            <a:tailEnd/>
          </a:ln>
          <a:effectLst/>
        </p:spPr>
        <p:txBody>
          <a:bodyPr wrap="none" anchor="ctr"/>
          <a:lstStyle/>
          <a:p>
            <a:pPr algn="ctr"/>
            <a:r>
              <a:rPr lang="hr-HR" sz="1800" b="1" dirty="0" smtClean="0">
                <a:latin typeface="Garamond" pitchFamily="18" charset="0"/>
              </a:rPr>
              <a:t>Ibrahim</a:t>
            </a:r>
            <a:endParaRPr lang="en-US" sz="1800" b="1" dirty="0">
              <a:latin typeface="Garamond" pitchFamily="18" charset="0"/>
            </a:endParaRPr>
          </a:p>
        </p:txBody>
      </p:sp>
      <p:sp>
        <p:nvSpPr>
          <p:cNvPr id="380944" name="AutoShape 16"/>
          <p:cNvSpPr>
            <a:spLocks noChangeArrowheads="1"/>
          </p:cNvSpPr>
          <p:nvPr/>
        </p:nvSpPr>
        <p:spPr bwMode="auto">
          <a:xfrm>
            <a:off x="4283075" y="5373688"/>
            <a:ext cx="1223963" cy="503237"/>
          </a:xfrm>
          <a:prstGeom prst="chevron">
            <a:avLst>
              <a:gd name="adj" fmla="val 39118"/>
            </a:avLst>
          </a:prstGeom>
          <a:gradFill rotWithShape="1">
            <a:gsLst>
              <a:gs pos="0">
                <a:srgbClr val="FFCC00">
                  <a:gamma/>
                  <a:shade val="46275"/>
                  <a:invGamma/>
                </a:srgbClr>
              </a:gs>
              <a:gs pos="100000">
                <a:srgbClr val="FFCC00">
                  <a:alpha val="39999"/>
                </a:srgbClr>
              </a:gs>
            </a:gsLst>
            <a:lin ang="0" scaled="1"/>
          </a:gradFill>
          <a:ln w="9525">
            <a:solidFill>
              <a:schemeClr val="tx1"/>
            </a:solidFill>
            <a:miter lim="800000"/>
            <a:headEnd/>
            <a:tailEnd/>
          </a:ln>
          <a:effectLst/>
        </p:spPr>
        <p:txBody>
          <a:bodyPr wrap="none" anchor="ctr"/>
          <a:lstStyle/>
          <a:p>
            <a:pPr algn="ctr"/>
            <a:r>
              <a:rPr lang="en-US" sz="1800" b="1" dirty="0" smtClean="0">
                <a:latin typeface="Garamond" pitchFamily="18" charset="0"/>
              </a:rPr>
              <a:t>M</a:t>
            </a:r>
            <a:r>
              <a:rPr lang="hr-HR" sz="1800" b="1" dirty="0" smtClean="0">
                <a:latin typeface="Garamond" pitchFamily="18" charset="0"/>
              </a:rPr>
              <a:t>usa</a:t>
            </a:r>
            <a:endParaRPr lang="en-US" sz="1800" b="1" dirty="0">
              <a:latin typeface="Garamond" pitchFamily="18" charset="0"/>
            </a:endParaRPr>
          </a:p>
        </p:txBody>
      </p:sp>
      <p:sp>
        <p:nvSpPr>
          <p:cNvPr id="380945" name="AutoShape 17"/>
          <p:cNvSpPr>
            <a:spLocks noChangeArrowheads="1"/>
          </p:cNvSpPr>
          <p:nvPr/>
        </p:nvSpPr>
        <p:spPr bwMode="auto">
          <a:xfrm>
            <a:off x="6084888" y="5373688"/>
            <a:ext cx="1152525" cy="503237"/>
          </a:xfrm>
          <a:prstGeom prst="chevron">
            <a:avLst>
              <a:gd name="adj" fmla="val 37227"/>
            </a:avLst>
          </a:prstGeom>
          <a:gradFill rotWithShape="1">
            <a:gsLst>
              <a:gs pos="0">
                <a:srgbClr val="99CC00">
                  <a:gamma/>
                  <a:shade val="46275"/>
                  <a:invGamma/>
                </a:srgbClr>
              </a:gs>
              <a:gs pos="100000">
                <a:srgbClr val="99CC00">
                  <a:alpha val="39999"/>
                </a:srgbClr>
              </a:gs>
            </a:gsLst>
            <a:lin ang="0" scaled="1"/>
          </a:gradFill>
          <a:ln w="9525">
            <a:solidFill>
              <a:schemeClr val="tx1"/>
            </a:solidFill>
            <a:miter lim="800000"/>
            <a:headEnd/>
            <a:tailEnd/>
          </a:ln>
          <a:effectLst/>
        </p:spPr>
        <p:txBody>
          <a:bodyPr wrap="none" anchor="ctr"/>
          <a:lstStyle/>
          <a:p>
            <a:pPr algn="ctr"/>
            <a:r>
              <a:rPr lang="hr-HR" sz="1800" b="1" dirty="0" smtClean="0">
                <a:latin typeface="Garamond" pitchFamily="18" charset="0"/>
              </a:rPr>
              <a:t>Isa</a:t>
            </a:r>
            <a:endParaRPr lang="en-US" sz="1800" b="1" dirty="0">
              <a:latin typeface="Garamond" pitchFamily="18" charset="0"/>
            </a:endParaRPr>
          </a:p>
        </p:txBody>
      </p:sp>
      <p:sp>
        <p:nvSpPr>
          <p:cNvPr id="380946" name="Rectangle 18"/>
          <p:cNvSpPr>
            <a:spLocks noChangeArrowheads="1"/>
          </p:cNvSpPr>
          <p:nvPr/>
        </p:nvSpPr>
        <p:spPr bwMode="auto">
          <a:xfrm>
            <a:off x="7380288" y="5372100"/>
            <a:ext cx="1511300" cy="503238"/>
          </a:xfrm>
          <a:prstGeom prst="rect">
            <a:avLst/>
          </a:prstGeom>
          <a:gradFill rotWithShape="1">
            <a:gsLst>
              <a:gs pos="0">
                <a:schemeClr val="folHlink">
                  <a:alpha val="39999"/>
                </a:schemeClr>
              </a:gs>
              <a:gs pos="100000">
                <a:schemeClr val="folHlink">
                  <a:gamma/>
                  <a:tint val="89020"/>
                  <a:invGamma/>
                </a:schemeClr>
              </a:gs>
            </a:gsLst>
            <a:lin ang="0" scaled="1"/>
          </a:gradFill>
          <a:ln w="9525">
            <a:solidFill>
              <a:schemeClr val="tx1"/>
            </a:solidFill>
            <a:miter lim="800000"/>
            <a:headEnd/>
            <a:tailEnd/>
          </a:ln>
          <a:effectLst/>
        </p:spPr>
        <p:txBody>
          <a:bodyPr wrap="none" anchor="ctr"/>
          <a:lstStyle/>
          <a:p>
            <a:pPr algn="ctr"/>
            <a:r>
              <a:rPr lang="en-US" sz="1800" b="1" dirty="0" err="1" smtClean="0">
                <a:latin typeface="Garamond" pitchFamily="18" charset="0"/>
              </a:rPr>
              <a:t>Muha</a:t>
            </a:r>
            <a:r>
              <a:rPr lang="hr-HR" sz="1800" b="1" dirty="0" smtClean="0">
                <a:latin typeface="Garamond" pitchFamily="18" charset="0"/>
              </a:rPr>
              <a:t>mmed</a:t>
            </a:r>
            <a:endParaRPr lang="en-US" sz="1800" b="1" dirty="0">
              <a:latin typeface="Garamond" pitchFamily="18" charset="0"/>
            </a:endParaRPr>
          </a:p>
        </p:txBody>
      </p:sp>
      <p:sp>
        <p:nvSpPr>
          <p:cNvPr id="380947" name="Text Box 19"/>
          <p:cNvSpPr txBox="1">
            <a:spLocks noChangeArrowheads="1"/>
          </p:cNvSpPr>
          <p:nvPr/>
        </p:nvSpPr>
        <p:spPr bwMode="auto">
          <a:xfrm>
            <a:off x="3830638" y="5516563"/>
            <a:ext cx="417512" cy="396875"/>
          </a:xfrm>
          <a:prstGeom prst="rect">
            <a:avLst/>
          </a:prstGeom>
          <a:noFill/>
          <a:ln w="9525">
            <a:noFill/>
            <a:miter lim="800000"/>
            <a:headEnd/>
            <a:tailEnd/>
          </a:ln>
          <a:effectLst/>
        </p:spPr>
        <p:txBody>
          <a:bodyPr wrap="none">
            <a:spAutoFit/>
          </a:bodyPr>
          <a:lstStyle/>
          <a:p>
            <a:r>
              <a:rPr lang="en-US"/>
              <a:t>…</a:t>
            </a:r>
          </a:p>
        </p:txBody>
      </p:sp>
      <p:sp>
        <p:nvSpPr>
          <p:cNvPr id="380948" name="Text Box 20"/>
          <p:cNvSpPr txBox="1">
            <a:spLocks noChangeArrowheads="1"/>
          </p:cNvSpPr>
          <p:nvPr/>
        </p:nvSpPr>
        <p:spPr bwMode="auto">
          <a:xfrm>
            <a:off x="5580063" y="5516563"/>
            <a:ext cx="417512" cy="396875"/>
          </a:xfrm>
          <a:prstGeom prst="rect">
            <a:avLst/>
          </a:prstGeom>
          <a:noFill/>
          <a:ln w="9525">
            <a:noFill/>
            <a:miter lim="800000"/>
            <a:headEnd/>
            <a:tailEnd/>
          </a:ln>
          <a:effectLst/>
        </p:spPr>
        <p:txBody>
          <a:bodyPr wrap="none">
            <a:spAutoFit/>
          </a:bodyPr>
          <a:lstStyle/>
          <a:p>
            <a:r>
              <a:rPr lang="en-US"/>
              <a:t>…</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80939"/>
                                        </p:tgtEl>
                                        <p:attrNameLst>
                                          <p:attrName>style.visibility</p:attrName>
                                        </p:attrNameLst>
                                      </p:cBhvr>
                                      <p:to>
                                        <p:strVal val="visible"/>
                                      </p:to>
                                    </p:set>
                                  </p:childTnLst>
                                </p:cTn>
                              </p:par>
                            </p:childTnLst>
                          </p:cTn>
                        </p:par>
                        <p:par>
                          <p:cTn id="7" fill="hold">
                            <p:stCondLst>
                              <p:cond delay="0"/>
                            </p:stCondLst>
                            <p:childTnLst>
                              <p:par>
                                <p:cTn id="8" presetID="34" presetClass="entr" presetSubtype="0" fill="hold" grpId="0" nodeType="afterEffect">
                                  <p:stCondLst>
                                    <p:cond delay="0"/>
                                  </p:stCondLst>
                                  <p:childTnLst>
                                    <p:set>
                                      <p:cBhvr>
                                        <p:cTn id="9" dur="1" fill="hold">
                                          <p:stCondLst>
                                            <p:cond delay="0"/>
                                          </p:stCondLst>
                                        </p:cTn>
                                        <p:tgtEl>
                                          <p:spTgt spid="380941"/>
                                        </p:tgtEl>
                                        <p:attrNameLst>
                                          <p:attrName>style.visibility</p:attrName>
                                        </p:attrNameLst>
                                      </p:cBhvr>
                                      <p:to>
                                        <p:strVal val="visible"/>
                                      </p:to>
                                    </p:set>
                                    <p:anim from="(-#ppt_w/2)" to="(#ppt_x)" calcmode="lin" valueType="num">
                                      <p:cBhvr>
                                        <p:cTn id="10" dur="300" fill="hold">
                                          <p:stCondLst>
                                            <p:cond delay="0"/>
                                          </p:stCondLst>
                                        </p:cTn>
                                        <p:tgtEl>
                                          <p:spTgt spid="380941"/>
                                        </p:tgtEl>
                                        <p:attrNameLst>
                                          <p:attrName>ppt_x</p:attrName>
                                        </p:attrNameLst>
                                      </p:cBhvr>
                                    </p:anim>
                                    <p:anim from="0" to="-1.0" calcmode="lin" valueType="num">
                                      <p:cBhvr>
                                        <p:cTn id="11" dur="100" decel="50000" autoRev="1" fill="hold">
                                          <p:stCondLst>
                                            <p:cond delay="300"/>
                                          </p:stCondLst>
                                        </p:cTn>
                                        <p:tgtEl>
                                          <p:spTgt spid="380941"/>
                                        </p:tgtEl>
                                        <p:attrNameLst>
                                          <p:attrName>xshear</p:attrName>
                                        </p:attrNameLst>
                                      </p:cBhvr>
                                    </p:anim>
                                    <p:animScale>
                                      <p:cBhvr>
                                        <p:cTn id="12" dur="100" decel="100000" autoRev="1" fill="hold">
                                          <p:stCondLst>
                                            <p:cond delay="300"/>
                                          </p:stCondLst>
                                        </p:cTn>
                                        <p:tgtEl>
                                          <p:spTgt spid="380941"/>
                                        </p:tgtEl>
                                      </p:cBhvr>
                                      <p:from x="100000" y="100000"/>
                                      <p:to x="80000" y="100000"/>
                                    </p:animScale>
                                    <p:anim by="(#ppt_h/3+#ppt_w*0.1)" calcmode="lin" valueType="num">
                                      <p:cBhvr additive="sum">
                                        <p:cTn id="13" dur="100" decel="100000" autoRev="1" fill="hold">
                                          <p:stCondLst>
                                            <p:cond delay="300"/>
                                          </p:stCondLst>
                                        </p:cTn>
                                        <p:tgtEl>
                                          <p:spTgt spid="380941"/>
                                        </p:tgtEl>
                                        <p:attrNameLst>
                                          <p:attrName>ppt_x</p:attrName>
                                        </p:attrNameLst>
                                      </p:cBhvr>
                                    </p:anim>
                                  </p:childTnLst>
                                </p:cTn>
                              </p:par>
                            </p:childTnLst>
                          </p:cTn>
                        </p:par>
                        <p:par>
                          <p:cTn id="14" fill="hold">
                            <p:stCondLst>
                              <p:cond delay="500"/>
                            </p:stCondLst>
                            <p:childTnLst>
                              <p:par>
                                <p:cTn id="15" presetID="29" presetClass="entr" presetSubtype="0" fill="hold" grpId="0" nodeType="afterEffect">
                                  <p:stCondLst>
                                    <p:cond delay="0"/>
                                  </p:stCondLst>
                                  <p:childTnLst>
                                    <p:set>
                                      <p:cBhvr>
                                        <p:cTn id="16" dur="1" fill="hold">
                                          <p:stCondLst>
                                            <p:cond delay="0"/>
                                          </p:stCondLst>
                                        </p:cTn>
                                        <p:tgtEl>
                                          <p:spTgt spid="380942"/>
                                        </p:tgtEl>
                                        <p:attrNameLst>
                                          <p:attrName>style.visibility</p:attrName>
                                        </p:attrNameLst>
                                      </p:cBhvr>
                                      <p:to>
                                        <p:strVal val="visible"/>
                                      </p:to>
                                    </p:set>
                                    <p:anim calcmode="lin" valueType="num">
                                      <p:cBhvr>
                                        <p:cTn id="17" dur="500" fill="hold"/>
                                        <p:tgtEl>
                                          <p:spTgt spid="380942"/>
                                        </p:tgtEl>
                                        <p:attrNameLst>
                                          <p:attrName>ppt_x</p:attrName>
                                        </p:attrNameLst>
                                      </p:cBhvr>
                                      <p:tavLst>
                                        <p:tav tm="0">
                                          <p:val>
                                            <p:strVal val="#ppt_x-.2"/>
                                          </p:val>
                                        </p:tav>
                                        <p:tav tm="100000">
                                          <p:val>
                                            <p:strVal val="#ppt_x"/>
                                          </p:val>
                                        </p:tav>
                                      </p:tavLst>
                                    </p:anim>
                                    <p:anim calcmode="lin" valueType="num">
                                      <p:cBhvr>
                                        <p:cTn id="18" dur="500" fill="hold"/>
                                        <p:tgtEl>
                                          <p:spTgt spid="380942"/>
                                        </p:tgtEl>
                                        <p:attrNameLst>
                                          <p:attrName>ppt_y</p:attrName>
                                        </p:attrNameLst>
                                      </p:cBhvr>
                                      <p:tavLst>
                                        <p:tav tm="0">
                                          <p:val>
                                            <p:strVal val="#ppt_y"/>
                                          </p:val>
                                        </p:tav>
                                        <p:tav tm="100000">
                                          <p:val>
                                            <p:strVal val="#ppt_y"/>
                                          </p:val>
                                        </p:tav>
                                      </p:tavLst>
                                    </p:anim>
                                    <p:animEffect transition="in" filter="wipe(right)" prLst="gradientSize: 0.1">
                                      <p:cBhvr>
                                        <p:cTn id="19" dur="500"/>
                                        <p:tgtEl>
                                          <p:spTgt spid="380942"/>
                                        </p:tgtEl>
                                      </p:cBhvr>
                                    </p:animEffect>
                                  </p:childTnLst>
                                </p:cTn>
                              </p:par>
                            </p:childTnLst>
                          </p:cTn>
                        </p:par>
                        <p:par>
                          <p:cTn id="20" fill="hold">
                            <p:stCondLst>
                              <p:cond delay="1000"/>
                            </p:stCondLst>
                            <p:childTnLst>
                              <p:par>
                                <p:cTn id="21" presetID="37" presetClass="entr" presetSubtype="0" fill="hold" grpId="0" nodeType="afterEffect">
                                  <p:stCondLst>
                                    <p:cond delay="0"/>
                                  </p:stCondLst>
                                  <p:childTnLst>
                                    <p:set>
                                      <p:cBhvr>
                                        <p:cTn id="22" dur="1" fill="hold">
                                          <p:stCondLst>
                                            <p:cond delay="0"/>
                                          </p:stCondLst>
                                        </p:cTn>
                                        <p:tgtEl>
                                          <p:spTgt spid="380943"/>
                                        </p:tgtEl>
                                        <p:attrNameLst>
                                          <p:attrName>style.visibility</p:attrName>
                                        </p:attrNameLst>
                                      </p:cBhvr>
                                      <p:to>
                                        <p:strVal val="visible"/>
                                      </p:to>
                                    </p:set>
                                    <p:animEffect transition="in" filter="fade">
                                      <p:cBhvr>
                                        <p:cTn id="23" dur="500"/>
                                        <p:tgtEl>
                                          <p:spTgt spid="380943"/>
                                        </p:tgtEl>
                                      </p:cBhvr>
                                    </p:animEffect>
                                    <p:anim calcmode="lin" valueType="num">
                                      <p:cBhvr>
                                        <p:cTn id="24" dur="500" fill="hold"/>
                                        <p:tgtEl>
                                          <p:spTgt spid="380943"/>
                                        </p:tgtEl>
                                        <p:attrNameLst>
                                          <p:attrName>ppt_x</p:attrName>
                                        </p:attrNameLst>
                                      </p:cBhvr>
                                      <p:tavLst>
                                        <p:tav tm="0">
                                          <p:val>
                                            <p:strVal val="#ppt_x"/>
                                          </p:val>
                                        </p:tav>
                                        <p:tav tm="100000">
                                          <p:val>
                                            <p:strVal val="#ppt_x"/>
                                          </p:val>
                                        </p:tav>
                                      </p:tavLst>
                                    </p:anim>
                                    <p:anim calcmode="lin" valueType="num">
                                      <p:cBhvr>
                                        <p:cTn id="25" dur="450" decel="100000" fill="hold"/>
                                        <p:tgtEl>
                                          <p:spTgt spid="380943"/>
                                        </p:tgtEl>
                                        <p:attrNameLst>
                                          <p:attrName>ppt_y</p:attrName>
                                        </p:attrNameLst>
                                      </p:cBhvr>
                                      <p:tavLst>
                                        <p:tav tm="0">
                                          <p:val>
                                            <p:strVal val="#ppt_y+1"/>
                                          </p:val>
                                        </p:tav>
                                        <p:tav tm="100000">
                                          <p:val>
                                            <p:strVal val="#ppt_y-.03"/>
                                          </p:val>
                                        </p:tav>
                                      </p:tavLst>
                                    </p:anim>
                                    <p:anim calcmode="lin" valueType="num">
                                      <p:cBhvr>
                                        <p:cTn id="26" dur="50" accel="100000" fill="hold">
                                          <p:stCondLst>
                                            <p:cond delay="450"/>
                                          </p:stCondLst>
                                        </p:cTn>
                                        <p:tgtEl>
                                          <p:spTgt spid="380943"/>
                                        </p:tgtEl>
                                        <p:attrNameLst>
                                          <p:attrName>ppt_y</p:attrName>
                                        </p:attrNameLst>
                                      </p:cBhvr>
                                      <p:tavLst>
                                        <p:tav tm="0">
                                          <p:val>
                                            <p:strVal val="#ppt_y-.03"/>
                                          </p:val>
                                        </p:tav>
                                        <p:tav tm="100000">
                                          <p:val>
                                            <p:strVal val="#ppt_y"/>
                                          </p:val>
                                        </p:tav>
                                      </p:tavLst>
                                    </p:anim>
                                  </p:childTnLst>
                                </p:cTn>
                              </p:par>
                            </p:childTnLst>
                          </p:cTn>
                        </p:par>
                        <p:par>
                          <p:cTn id="27" fill="hold">
                            <p:stCondLst>
                              <p:cond delay="1500"/>
                            </p:stCondLst>
                            <p:childTnLst>
                              <p:par>
                                <p:cTn id="28" presetID="12" presetClass="entr" presetSubtype="8" fill="hold" grpId="0" nodeType="afterEffect">
                                  <p:stCondLst>
                                    <p:cond delay="0"/>
                                  </p:stCondLst>
                                  <p:childTnLst>
                                    <p:set>
                                      <p:cBhvr>
                                        <p:cTn id="29" dur="1" fill="hold">
                                          <p:stCondLst>
                                            <p:cond delay="0"/>
                                          </p:stCondLst>
                                        </p:cTn>
                                        <p:tgtEl>
                                          <p:spTgt spid="380947"/>
                                        </p:tgtEl>
                                        <p:attrNameLst>
                                          <p:attrName>style.visibility</p:attrName>
                                        </p:attrNameLst>
                                      </p:cBhvr>
                                      <p:to>
                                        <p:strVal val="visible"/>
                                      </p:to>
                                    </p:set>
                                    <p:animEffect transition="in" filter="slide(fromLeft)">
                                      <p:cBhvr>
                                        <p:cTn id="30" dur="500"/>
                                        <p:tgtEl>
                                          <p:spTgt spid="380947"/>
                                        </p:tgtEl>
                                      </p:cBhvr>
                                    </p:animEffect>
                                  </p:childTnLst>
                                </p:cTn>
                              </p:par>
                            </p:childTnLst>
                          </p:cTn>
                        </p:par>
                        <p:par>
                          <p:cTn id="31" fill="hold">
                            <p:stCondLst>
                              <p:cond delay="2000"/>
                            </p:stCondLst>
                            <p:childTnLst>
                              <p:par>
                                <p:cTn id="32" presetID="39" presetClass="entr" presetSubtype="0" accel="100000" fill="hold" grpId="0" nodeType="afterEffect">
                                  <p:stCondLst>
                                    <p:cond delay="0"/>
                                  </p:stCondLst>
                                  <p:childTnLst>
                                    <p:set>
                                      <p:cBhvr>
                                        <p:cTn id="33" dur="1" fill="hold">
                                          <p:stCondLst>
                                            <p:cond delay="0"/>
                                          </p:stCondLst>
                                        </p:cTn>
                                        <p:tgtEl>
                                          <p:spTgt spid="380944"/>
                                        </p:tgtEl>
                                        <p:attrNameLst>
                                          <p:attrName>style.visibility</p:attrName>
                                        </p:attrNameLst>
                                      </p:cBhvr>
                                      <p:to>
                                        <p:strVal val="visible"/>
                                      </p:to>
                                    </p:set>
                                    <p:anim calcmode="lin" valueType="num">
                                      <p:cBhvr>
                                        <p:cTn id="34" dur="500" fill="hold"/>
                                        <p:tgtEl>
                                          <p:spTgt spid="380944"/>
                                        </p:tgtEl>
                                        <p:attrNameLst>
                                          <p:attrName>ppt_h</p:attrName>
                                        </p:attrNameLst>
                                      </p:cBhvr>
                                      <p:tavLst>
                                        <p:tav tm="0">
                                          <p:val>
                                            <p:strVal val="#ppt_h/20"/>
                                          </p:val>
                                        </p:tav>
                                        <p:tav tm="50000">
                                          <p:val>
                                            <p:strVal val="#ppt_h/20"/>
                                          </p:val>
                                        </p:tav>
                                        <p:tav tm="100000">
                                          <p:val>
                                            <p:strVal val="#ppt_h"/>
                                          </p:val>
                                        </p:tav>
                                      </p:tavLst>
                                    </p:anim>
                                    <p:anim calcmode="lin" valueType="num">
                                      <p:cBhvr>
                                        <p:cTn id="35" dur="500" fill="hold"/>
                                        <p:tgtEl>
                                          <p:spTgt spid="380944"/>
                                        </p:tgtEl>
                                        <p:attrNameLst>
                                          <p:attrName>ppt_w</p:attrName>
                                        </p:attrNameLst>
                                      </p:cBhvr>
                                      <p:tavLst>
                                        <p:tav tm="0">
                                          <p:val>
                                            <p:strVal val="#ppt_w+.3"/>
                                          </p:val>
                                        </p:tav>
                                        <p:tav tm="50000">
                                          <p:val>
                                            <p:strVal val="#ppt_w+.3"/>
                                          </p:val>
                                        </p:tav>
                                        <p:tav tm="100000">
                                          <p:val>
                                            <p:strVal val="#ppt_w"/>
                                          </p:val>
                                        </p:tav>
                                      </p:tavLst>
                                    </p:anim>
                                    <p:anim calcmode="lin" valueType="num">
                                      <p:cBhvr>
                                        <p:cTn id="36" dur="500" fill="hold"/>
                                        <p:tgtEl>
                                          <p:spTgt spid="380944"/>
                                        </p:tgtEl>
                                        <p:attrNameLst>
                                          <p:attrName>ppt_x</p:attrName>
                                        </p:attrNameLst>
                                      </p:cBhvr>
                                      <p:tavLst>
                                        <p:tav tm="0">
                                          <p:val>
                                            <p:strVal val="#ppt_x-.3"/>
                                          </p:val>
                                        </p:tav>
                                        <p:tav tm="50000">
                                          <p:val>
                                            <p:strVal val="#ppt_x"/>
                                          </p:val>
                                        </p:tav>
                                        <p:tav tm="100000">
                                          <p:val>
                                            <p:strVal val="#ppt_x"/>
                                          </p:val>
                                        </p:tav>
                                      </p:tavLst>
                                    </p:anim>
                                    <p:anim calcmode="lin" valueType="num">
                                      <p:cBhvr>
                                        <p:cTn id="37" dur="500" fill="hold"/>
                                        <p:tgtEl>
                                          <p:spTgt spid="380944"/>
                                        </p:tgtEl>
                                        <p:attrNameLst>
                                          <p:attrName>ppt_y</p:attrName>
                                        </p:attrNameLst>
                                      </p:cBhvr>
                                      <p:tavLst>
                                        <p:tav tm="0">
                                          <p:val>
                                            <p:strVal val="#ppt_y"/>
                                          </p:val>
                                        </p:tav>
                                        <p:tav tm="100000">
                                          <p:val>
                                            <p:strVal val="#ppt_y"/>
                                          </p:val>
                                        </p:tav>
                                      </p:tavLst>
                                    </p:anim>
                                  </p:childTnLst>
                                </p:cTn>
                              </p:par>
                            </p:childTnLst>
                          </p:cTn>
                        </p:par>
                        <p:par>
                          <p:cTn id="38" fill="hold">
                            <p:stCondLst>
                              <p:cond delay="2500"/>
                            </p:stCondLst>
                            <p:childTnLst>
                              <p:par>
                                <p:cTn id="39" presetID="12" presetClass="entr" presetSubtype="8" fill="hold" grpId="0" nodeType="afterEffect">
                                  <p:stCondLst>
                                    <p:cond delay="0"/>
                                  </p:stCondLst>
                                  <p:childTnLst>
                                    <p:set>
                                      <p:cBhvr>
                                        <p:cTn id="40" dur="1" fill="hold">
                                          <p:stCondLst>
                                            <p:cond delay="0"/>
                                          </p:stCondLst>
                                        </p:cTn>
                                        <p:tgtEl>
                                          <p:spTgt spid="380948"/>
                                        </p:tgtEl>
                                        <p:attrNameLst>
                                          <p:attrName>style.visibility</p:attrName>
                                        </p:attrNameLst>
                                      </p:cBhvr>
                                      <p:to>
                                        <p:strVal val="visible"/>
                                      </p:to>
                                    </p:set>
                                    <p:animEffect transition="in" filter="slide(fromLeft)">
                                      <p:cBhvr>
                                        <p:cTn id="41" dur="500"/>
                                        <p:tgtEl>
                                          <p:spTgt spid="380948"/>
                                        </p:tgtEl>
                                      </p:cBhvr>
                                    </p:animEffect>
                                  </p:childTnLst>
                                </p:cTn>
                              </p:par>
                            </p:childTnLst>
                          </p:cTn>
                        </p:par>
                        <p:par>
                          <p:cTn id="42" fill="hold">
                            <p:stCondLst>
                              <p:cond delay="3000"/>
                            </p:stCondLst>
                            <p:childTnLst>
                              <p:par>
                                <p:cTn id="43" presetID="42" presetClass="entr" presetSubtype="0" fill="hold" grpId="0" nodeType="afterEffect">
                                  <p:stCondLst>
                                    <p:cond delay="0"/>
                                  </p:stCondLst>
                                  <p:childTnLst>
                                    <p:set>
                                      <p:cBhvr>
                                        <p:cTn id="44" dur="1" fill="hold">
                                          <p:stCondLst>
                                            <p:cond delay="0"/>
                                          </p:stCondLst>
                                        </p:cTn>
                                        <p:tgtEl>
                                          <p:spTgt spid="380945"/>
                                        </p:tgtEl>
                                        <p:attrNameLst>
                                          <p:attrName>style.visibility</p:attrName>
                                        </p:attrNameLst>
                                      </p:cBhvr>
                                      <p:to>
                                        <p:strVal val="visible"/>
                                      </p:to>
                                    </p:set>
                                    <p:animEffect transition="in" filter="fade">
                                      <p:cBhvr>
                                        <p:cTn id="45" dur="500"/>
                                        <p:tgtEl>
                                          <p:spTgt spid="380945"/>
                                        </p:tgtEl>
                                      </p:cBhvr>
                                    </p:animEffect>
                                    <p:anim calcmode="lin" valueType="num">
                                      <p:cBhvr>
                                        <p:cTn id="46" dur="500" fill="hold"/>
                                        <p:tgtEl>
                                          <p:spTgt spid="380945"/>
                                        </p:tgtEl>
                                        <p:attrNameLst>
                                          <p:attrName>ppt_x</p:attrName>
                                        </p:attrNameLst>
                                      </p:cBhvr>
                                      <p:tavLst>
                                        <p:tav tm="0">
                                          <p:val>
                                            <p:strVal val="#ppt_x"/>
                                          </p:val>
                                        </p:tav>
                                        <p:tav tm="100000">
                                          <p:val>
                                            <p:strVal val="#ppt_x"/>
                                          </p:val>
                                        </p:tav>
                                      </p:tavLst>
                                    </p:anim>
                                    <p:anim calcmode="lin" valueType="num">
                                      <p:cBhvr>
                                        <p:cTn id="47" dur="500" fill="hold"/>
                                        <p:tgtEl>
                                          <p:spTgt spid="380945"/>
                                        </p:tgtEl>
                                        <p:attrNameLst>
                                          <p:attrName>ppt_y</p:attrName>
                                        </p:attrNameLst>
                                      </p:cBhvr>
                                      <p:tavLst>
                                        <p:tav tm="0">
                                          <p:val>
                                            <p:strVal val="#ppt_y+.1"/>
                                          </p:val>
                                        </p:tav>
                                        <p:tav tm="100000">
                                          <p:val>
                                            <p:strVal val="#ppt_y"/>
                                          </p:val>
                                        </p:tav>
                                      </p:tavLst>
                                    </p:anim>
                                  </p:childTnLst>
                                </p:cTn>
                              </p:par>
                            </p:childTnLst>
                          </p:cTn>
                        </p:par>
                        <p:par>
                          <p:cTn id="48" fill="hold">
                            <p:stCondLst>
                              <p:cond delay="3500"/>
                            </p:stCondLst>
                            <p:childTnLst>
                              <p:par>
                                <p:cTn id="49" presetID="51" presetClass="entr" presetSubtype="0" fill="hold" grpId="0" nodeType="afterEffect">
                                  <p:stCondLst>
                                    <p:cond delay="0"/>
                                  </p:stCondLst>
                                  <p:childTnLst>
                                    <p:set>
                                      <p:cBhvr>
                                        <p:cTn id="50" dur="1" fill="hold">
                                          <p:stCondLst>
                                            <p:cond delay="0"/>
                                          </p:stCondLst>
                                        </p:cTn>
                                        <p:tgtEl>
                                          <p:spTgt spid="380946"/>
                                        </p:tgtEl>
                                        <p:attrNameLst>
                                          <p:attrName>style.visibility</p:attrName>
                                        </p:attrNameLst>
                                      </p:cBhvr>
                                      <p:to>
                                        <p:strVal val="visible"/>
                                      </p:to>
                                    </p:set>
                                    <p:animEffect transition="in" filter="fade">
                                      <p:cBhvr>
                                        <p:cTn id="51" dur="385" decel="100000"/>
                                        <p:tgtEl>
                                          <p:spTgt spid="380946"/>
                                        </p:tgtEl>
                                      </p:cBhvr>
                                    </p:animEffect>
                                    <p:animScale>
                                      <p:cBhvr>
                                        <p:cTn id="52" dur="385" decel="100000"/>
                                        <p:tgtEl>
                                          <p:spTgt spid="380946"/>
                                        </p:tgtEl>
                                      </p:cBhvr>
                                      <p:from x="10000" y="10000"/>
                                      <p:to x="200000" y="450000"/>
                                    </p:animScale>
                                    <p:animScale>
                                      <p:cBhvr>
                                        <p:cTn id="53" dur="615" accel="100000" fill="hold">
                                          <p:stCondLst>
                                            <p:cond delay="385"/>
                                          </p:stCondLst>
                                        </p:cTn>
                                        <p:tgtEl>
                                          <p:spTgt spid="380946"/>
                                        </p:tgtEl>
                                      </p:cBhvr>
                                      <p:from x="200000" y="450000"/>
                                      <p:to x="100000" y="100000"/>
                                    </p:animScale>
                                    <p:set>
                                      <p:cBhvr>
                                        <p:cTn id="54" dur="385" fill="hold"/>
                                        <p:tgtEl>
                                          <p:spTgt spid="380946"/>
                                        </p:tgtEl>
                                        <p:attrNameLst>
                                          <p:attrName>ppt_x</p:attrName>
                                        </p:attrNameLst>
                                      </p:cBhvr>
                                      <p:to>
                                        <p:strVal val="(0.5)"/>
                                      </p:to>
                                    </p:set>
                                    <p:anim from="(0.5)" to="(#ppt_x)" calcmode="lin" valueType="num">
                                      <p:cBhvr>
                                        <p:cTn id="55" dur="615" accel="100000" fill="hold">
                                          <p:stCondLst>
                                            <p:cond delay="385"/>
                                          </p:stCondLst>
                                        </p:cTn>
                                        <p:tgtEl>
                                          <p:spTgt spid="380946"/>
                                        </p:tgtEl>
                                        <p:attrNameLst>
                                          <p:attrName>ppt_x</p:attrName>
                                        </p:attrNameLst>
                                      </p:cBhvr>
                                    </p:anim>
                                    <p:set>
                                      <p:cBhvr>
                                        <p:cTn id="56" dur="385" fill="hold"/>
                                        <p:tgtEl>
                                          <p:spTgt spid="380946"/>
                                        </p:tgtEl>
                                        <p:attrNameLst>
                                          <p:attrName>ppt_y</p:attrName>
                                        </p:attrNameLst>
                                      </p:cBhvr>
                                      <p:to>
                                        <p:strVal val="(#ppt_y+0.4)"/>
                                      </p:to>
                                    </p:set>
                                    <p:anim from="(#ppt_y+0.4)" to="(#ppt_y)" calcmode="lin" valueType="num">
                                      <p:cBhvr>
                                        <p:cTn id="57" dur="615" accel="100000" fill="hold">
                                          <p:stCondLst>
                                            <p:cond delay="385"/>
                                          </p:stCondLst>
                                        </p:cTn>
                                        <p:tgtEl>
                                          <p:spTgt spid="380946"/>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939" grpId="0" animBg="1"/>
      <p:bldP spid="380941" grpId="0" animBg="1"/>
      <p:bldP spid="380942" grpId="0" animBg="1"/>
      <p:bldP spid="380943" grpId="0" animBg="1"/>
      <p:bldP spid="380944" grpId="0" animBg="1"/>
      <p:bldP spid="380945" grpId="0" animBg="1"/>
      <p:bldP spid="380946" grpId="0" animBg="1"/>
      <p:bldP spid="380947" grpId="0"/>
      <p:bldP spid="38094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8" name="Rectangle 2"/>
          <p:cNvSpPr>
            <a:spLocks noGrp="1" noChangeArrowheads="1"/>
          </p:cNvSpPr>
          <p:nvPr>
            <p:ph type="title"/>
          </p:nvPr>
        </p:nvSpPr>
        <p:spPr/>
        <p:txBody>
          <a:bodyPr/>
          <a:lstStyle/>
          <a:p>
            <a:r>
              <a:rPr lang="en-US" dirty="0">
                <a:solidFill>
                  <a:schemeClr val="accent2"/>
                </a:solidFill>
              </a:rPr>
              <a:t>Muhammad &amp; You!</a:t>
            </a:r>
          </a:p>
        </p:txBody>
      </p:sp>
      <p:sp>
        <p:nvSpPr>
          <p:cNvPr id="418819" name="Rectangle 3"/>
          <p:cNvSpPr>
            <a:spLocks noGrp="1" noChangeArrowheads="1"/>
          </p:cNvSpPr>
          <p:nvPr>
            <p:ph type="body" idx="1"/>
          </p:nvPr>
        </p:nvSpPr>
        <p:spPr>
          <a:xfrm>
            <a:off x="179388" y="1484313"/>
            <a:ext cx="8785225" cy="4406900"/>
          </a:xfrm>
        </p:spPr>
        <p:txBody>
          <a:bodyPr/>
          <a:lstStyle/>
          <a:p>
            <a:pPr algn="ctr">
              <a:buFontTx/>
              <a:buNone/>
            </a:pPr>
            <a:r>
              <a:rPr lang="en-US" sz="3200" b="1" dirty="0">
                <a:solidFill>
                  <a:schemeClr val="tx1"/>
                </a:solidFill>
              </a:rPr>
              <a:t>   </a:t>
            </a:r>
            <a:endParaRPr lang="en-US" dirty="0">
              <a:solidFill>
                <a:schemeClr val="tx1"/>
              </a:solidFill>
            </a:endParaRPr>
          </a:p>
        </p:txBody>
      </p:sp>
      <p:sp>
        <p:nvSpPr>
          <p:cNvPr id="418822" name="Title"/>
          <p:cNvSpPr txBox="1">
            <a:spLocks noChangeArrowheads="1"/>
          </p:cNvSpPr>
          <p:nvPr/>
        </p:nvSpPr>
        <p:spPr bwMode="auto">
          <a:xfrm>
            <a:off x="2214546" y="5929330"/>
            <a:ext cx="5162569" cy="184666"/>
          </a:xfrm>
          <a:prstGeom prst="rect">
            <a:avLst/>
          </a:prstGeom>
          <a:noFill/>
          <a:ln w="12700">
            <a:noFill/>
            <a:miter lim="800000"/>
            <a:headEnd/>
            <a:tailEnd/>
          </a:ln>
          <a:effectLst/>
        </p:spPr>
        <p:txBody>
          <a:bodyPr wrap="square" lIns="0" tIns="0" rIns="0" bIns="0">
            <a:spAutoFit/>
          </a:bodyPr>
          <a:lstStyle/>
          <a:p>
            <a:pPr algn="ctr" eaLnBrk="0" hangingPunct="0"/>
            <a:r>
              <a:rPr lang="hr-HR" sz="1200" b="1" dirty="0" smtClean="0">
                <a:latin typeface="Tahoma" pitchFamily="34" charset="0"/>
              </a:rPr>
              <a:t>Hvala na pažnji!</a:t>
            </a:r>
            <a:endParaRPr lang="en-US" sz="1200" b="1" dirty="0">
              <a:latin typeface="Tahoma" pitchFamily="34" charset="0"/>
            </a:endParaRPr>
          </a:p>
        </p:txBody>
      </p:sp>
      <p:pic>
        <p:nvPicPr>
          <p:cNvPr id="418825" name="Picture 9" descr="j0416028[1]"/>
          <p:cNvPicPr>
            <a:picLocks noChangeAspect="1" noChangeArrowheads="1"/>
          </p:cNvPicPr>
          <p:nvPr/>
        </p:nvPicPr>
        <p:blipFill>
          <a:blip r:embed="rId2"/>
          <a:srcRect/>
          <a:stretch>
            <a:fillRect/>
          </a:stretch>
        </p:blipFill>
        <p:spPr bwMode="auto">
          <a:xfrm>
            <a:off x="3779838" y="2643182"/>
            <a:ext cx="1871662" cy="3000396"/>
          </a:xfrm>
          <a:prstGeom prst="rect">
            <a:avLst/>
          </a:prstGeom>
          <a:noFill/>
        </p:spPr>
      </p:pic>
      <p:sp>
        <p:nvSpPr>
          <p:cNvPr id="418827" name="Title"/>
          <p:cNvSpPr txBox="1">
            <a:spLocks noChangeArrowheads="1"/>
          </p:cNvSpPr>
          <p:nvPr/>
        </p:nvSpPr>
        <p:spPr bwMode="auto">
          <a:xfrm>
            <a:off x="827088" y="3213100"/>
            <a:ext cx="2233612" cy="1969770"/>
          </a:xfrm>
          <a:prstGeom prst="rect">
            <a:avLst/>
          </a:prstGeom>
          <a:solidFill>
            <a:srgbClr val="FFFF99"/>
          </a:solidFill>
          <a:ln w="12700">
            <a:noFill/>
            <a:miter lim="800000"/>
            <a:headEnd/>
            <a:tailEnd/>
          </a:ln>
          <a:effectLst/>
        </p:spPr>
        <p:txBody>
          <a:bodyPr lIns="0" tIns="0" rIns="0" bIns="0">
            <a:spAutoFit/>
          </a:bodyPr>
          <a:lstStyle/>
          <a:p>
            <a:pPr algn="ctr" eaLnBrk="0" hangingPunct="0">
              <a:buFont typeface="Wingdings" pitchFamily="2" charset="2"/>
              <a:buNone/>
            </a:pPr>
            <a:r>
              <a:rPr lang="hr-HR" sz="1400" b="1" dirty="0" smtClean="0">
                <a:latin typeface="Arial" charset="0"/>
              </a:rPr>
              <a:t>Literatura; preporuka</a:t>
            </a:r>
            <a:endParaRPr lang="en-US" sz="1400" b="1" dirty="0">
              <a:latin typeface="Arial" charset="0"/>
            </a:endParaRPr>
          </a:p>
          <a:p>
            <a:pPr eaLnBrk="0" hangingPunct="0">
              <a:buFont typeface="Wingdings" pitchFamily="2" charset="2"/>
              <a:buNone/>
            </a:pPr>
            <a:endParaRPr lang="en-US" sz="1400" b="1" dirty="0">
              <a:latin typeface="Arial" charset="0"/>
            </a:endParaRPr>
          </a:p>
          <a:p>
            <a:pPr eaLnBrk="0" hangingPunct="0">
              <a:buFont typeface="Wingdings" pitchFamily="2" charset="2"/>
              <a:buNone/>
            </a:pPr>
            <a:endParaRPr lang="en-US" sz="1400" b="1" dirty="0">
              <a:latin typeface="Arial" charset="0"/>
            </a:endParaRPr>
          </a:p>
          <a:p>
            <a:pPr eaLnBrk="0" hangingPunct="0">
              <a:buFont typeface="Wingdings" pitchFamily="2" charset="2"/>
              <a:buChar char="Ü"/>
            </a:pPr>
            <a:r>
              <a:rPr lang="en-US" sz="1400" b="1" dirty="0">
                <a:latin typeface="Arial" charset="0"/>
              </a:rPr>
              <a:t> </a:t>
            </a:r>
            <a:r>
              <a:rPr lang="en-US" sz="1200" b="1" dirty="0">
                <a:latin typeface="Arial" charset="0"/>
                <a:hlinkClick r:id="rId3"/>
              </a:rPr>
              <a:t>www.islamicity.com</a:t>
            </a:r>
            <a:endParaRPr lang="en-US" sz="1200" b="1" dirty="0">
              <a:latin typeface="Arial" charset="0"/>
            </a:endParaRPr>
          </a:p>
          <a:p>
            <a:pPr eaLnBrk="0" hangingPunct="0">
              <a:buFont typeface="Wingdings" pitchFamily="2" charset="2"/>
              <a:buChar char="Ü"/>
            </a:pPr>
            <a:r>
              <a:rPr lang="en-US" sz="1200" b="1" dirty="0">
                <a:latin typeface="Arial" charset="0"/>
              </a:rPr>
              <a:t> </a:t>
            </a:r>
            <a:r>
              <a:rPr lang="en-US" sz="1200" b="1" dirty="0">
                <a:latin typeface="Arial" charset="0"/>
                <a:hlinkClick r:id="rId4"/>
              </a:rPr>
              <a:t>www.whyislam.org</a:t>
            </a:r>
            <a:endParaRPr lang="en-US" sz="1200" b="1" dirty="0">
              <a:latin typeface="Arial" charset="0"/>
            </a:endParaRPr>
          </a:p>
          <a:p>
            <a:pPr eaLnBrk="0" hangingPunct="0">
              <a:buFont typeface="Wingdings" pitchFamily="2" charset="2"/>
              <a:buChar char="Ü"/>
            </a:pPr>
            <a:r>
              <a:rPr lang="en-US" sz="1200" b="1" dirty="0">
                <a:latin typeface="Arial" charset="0"/>
              </a:rPr>
              <a:t> </a:t>
            </a:r>
            <a:r>
              <a:rPr lang="en-US" sz="1200" b="1" dirty="0">
                <a:latin typeface="Arial" charset="0"/>
                <a:hlinkClick r:id="rId5"/>
              </a:rPr>
              <a:t>www.soundvision.com</a:t>
            </a:r>
            <a:endParaRPr lang="en-US" sz="1200" b="1" dirty="0">
              <a:latin typeface="Arial" charset="0"/>
            </a:endParaRPr>
          </a:p>
          <a:p>
            <a:pPr eaLnBrk="0" hangingPunct="0">
              <a:buFont typeface="Wingdings" pitchFamily="2" charset="2"/>
              <a:buChar char="Ü"/>
            </a:pPr>
            <a:r>
              <a:rPr lang="en-US" sz="1200" b="1" dirty="0">
                <a:latin typeface="Arial" charset="0"/>
              </a:rPr>
              <a:t> </a:t>
            </a:r>
            <a:r>
              <a:rPr lang="en-US" sz="1200" b="1" dirty="0">
                <a:latin typeface="Arial" charset="0"/>
                <a:hlinkClick r:id="rId6"/>
              </a:rPr>
              <a:t>www.hyahya.org/</a:t>
            </a:r>
            <a:endParaRPr lang="en-US" sz="1200" b="1" dirty="0">
              <a:latin typeface="Arial" charset="0"/>
            </a:endParaRPr>
          </a:p>
          <a:p>
            <a:pPr eaLnBrk="0" hangingPunct="0">
              <a:buFont typeface="Wingdings" pitchFamily="2" charset="2"/>
              <a:buChar char="Ü"/>
            </a:pPr>
            <a:r>
              <a:rPr lang="en-US" sz="1200" b="1" dirty="0">
                <a:latin typeface="Arial" charset="0"/>
              </a:rPr>
              <a:t> </a:t>
            </a:r>
            <a:r>
              <a:rPr lang="en-US" sz="1200" b="1" dirty="0">
                <a:solidFill>
                  <a:srgbClr val="006600"/>
                </a:solidFill>
                <a:latin typeface="Arial" charset="0"/>
                <a:hlinkClick r:id="rId7"/>
              </a:rPr>
              <a:t>www.yusufislam.org.uk/</a:t>
            </a:r>
            <a:endParaRPr lang="en-US" sz="1200" b="1" dirty="0">
              <a:solidFill>
                <a:srgbClr val="006600"/>
              </a:solidFill>
              <a:latin typeface="Arial" charset="0"/>
            </a:endParaRPr>
          </a:p>
          <a:p>
            <a:pPr eaLnBrk="0" hangingPunct="0">
              <a:buFont typeface="Wingdings" pitchFamily="2" charset="2"/>
              <a:buNone/>
            </a:pPr>
            <a:endParaRPr lang="en-US" sz="1200" b="1" dirty="0">
              <a:solidFill>
                <a:srgbClr val="006600"/>
              </a:solidFill>
              <a:latin typeface="Arial" charset="0"/>
            </a:endParaRPr>
          </a:p>
          <a:p>
            <a:pPr eaLnBrk="0" hangingPunct="0">
              <a:buFont typeface="Wingdings" pitchFamily="2" charset="2"/>
              <a:buNone/>
            </a:pPr>
            <a:endParaRPr lang="en-US" sz="1200" b="1" dirty="0">
              <a:solidFill>
                <a:srgbClr val="006600"/>
              </a:solidFill>
              <a:latin typeface="Arial" charset="0"/>
            </a:endParaRPr>
          </a:p>
        </p:txBody>
      </p:sp>
      <p:sp>
        <p:nvSpPr>
          <p:cNvPr id="418828" name="Title"/>
          <p:cNvSpPr txBox="1">
            <a:spLocks noChangeArrowheads="1"/>
          </p:cNvSpPr>
          <p:nvPr/>
        </p:nvSpPr>
        <p:spPr bwMode="auto">
          <a:xfrm>
            <a:off x="6443663" y="3213100"/>
            <a:ext cx="2232025" cy="2108269"/>
          </a:xfrm>
          <a:prstGeom prst="rect">
            <a:avLst/>
          </a:prstGeom>
          <a:solidFill>
            <a:srgbClr val="CCECFF"/>
          </a:solidFill>
          <a:ln w="12700">
            <a:noFill/>
            <a:miter lim="800000"/>
            <a:headEnd/>
            <a:tailEnd/>
          </a:ln>
          <a:effectLst/>
        </p:spPr>
        <p:txBody>
          <a:bodyPr lIns="0" tIns="0" rIns="0" bIns="0">
            <a:spAutoFit/>
          </a:bodyPr>
          <a:lstStyle/>
          <a:p>
            <a:pPr algn="ctr" eaLnBrk="0" hangingPunct="0">
              <a:buFont typeface="Wingdings" pitchFamily="2" charset="2"/>
              <a:buNone/>
            </a:pPr>
            <a:r>
              <a:rPr lang="hr-HR" sz="1400" b="1" dirty="0" smtClean="0">
                <a:latin typeface="Arial" charset="0"/>
              </a:rPr>
              <a:t>Literatura; preporuka</a:t>
            </a:r>
            <a:endParaRPr lang="en-US" sz="1400" b="1" dirty="0">
              <a:latin typeface="Arial" charset="0"/>
            </a:endParaRPr>
          </a:p>
          <a:p>
            <a:pPr eaLnBrk="0" hangingPunct="0">
              <a:buFont typeface="Wingdings" pitchFamily="2" charset="2"/>
              <a:buNone/>
            </a:pPr>
            <a:r>
              <a:rPr lang="en-US" sz="1000" b="1" dirty="0">
                <a:latin typeface="Arial" charset="0"/>
              </a:rPr>
              <a:t>       (available at www.amazon.com)</a:t>
            </a:r>
          </a:p>
          <a:p>
            <a:pPr eaLnBrk="0" hangingPunct="0">
              <a:buFont typeface="Wingdings" pitchFamily="2" charset="2"/>
              <a:buChar char="Ü"/>
            </a:pPr>
            <a:r>
              <a:rPr lang="en-US" sz="1400" b="1" dirty="0">
                <a:latin typeface="Arial" charset="0"/>
              </a:rPr>
              <a:t> </a:t>
            </a:r>
            <a:r>
              <a:rPr lang="en-US" sz="900" b="1" dirty="0">
                <a:latin typeface="Arial" charset="0"/>
                <a:hlinkClick r:id="rId8"/>
              </a:rPr>
              <a:t>The Holy Qur'an: Text, Translation &amp; Commentary</a:t>
            </a:r>
            <a:r>
              <a:rPr lang="en-US" sz="900" b="1" dirty="0">
                <a:latin typeface="Arial" charset="0"/>
              </a:rPr>
              <a:t> by Abdullah Yusuf Ali</a:t>
            </a:r>
          </a:p>
          <a:p>
            <a:pPr eaLnBrk="0" hangingPunct="0">
              <a:buFont typeface="Wingdings" pitchFamily="2" charset="2"/>
              <a:buNone/>
            </a:pPr>
            <a:r>
              <a:rPr lang="en-US" sz="900" b="1" dirty="0">
                <a:latin typeface="Arial" charset="0"/>
              </a:rPr>
              <a:t> </a:t>
            </a:r>
          </a:p>
          <a:p>
            <a:pPr eaLnBrk="0" hangingPunct="0">
              <a:buFont typeface="Wingdings" pitchFamily="2" charset="2"/>
              <a:buChar char="Ü"/>
            </a:pPr>
            <a:r>
              <a:rPr lang="en-US" sz="900" b="1" dirty="0">
                <a:latin typeface="Arial" charset="0"/>
              </a:rPr>
              <a:t>Muhammad: A Biography of the Prophet – By Karen Armstrong</a:t>
            </a:r>
          </a:p>
          <a:p>
            <a:pPr eaLnBrk="0" hangingPunct="0">
              <a:buFont typeface="Wingdings" pitchFamily="2" charset="2"/>
              <a:buChar char="Ü"/>
            </a:pPr>
            <a:endParaRPr lang="en-US" sz="900" b="1" dirty="0">
              <a:latin typeface="Arial" charset="0"/>
            </a:endParaRPr>
          </a:p>
          <a:p>
            <a:pPr eaLnBrk="0" hangingPunct="0">
              <a:buFont typeface="Wingdings" pitchFamily="2" charset="2"/>
              <a:buChar char="Ü"/>
            </a:pPr>
            <a:r>
              <a:rPr lang="en-US" sz="900" b="1" dirty="0">
                <a:latin typeface="Arial" charset="0"/>
              </a:rPr>
              <a:t> </a:t>
            </a:r>
            <a:r>
              <a:rPr lang="en-US" sz="900" dirty="0"/>
              <a:t> </a:t>
            </a:r>
            <a:r>
              <a:rPr lang="en-US" sz="900" b="1" dirty="0">
                <a:latin typeface="Arial" charset="0"/>
              </a:rPr>
              <a:t>Muhammad (Critical Lives)- by </a:t>
            </a:r>
            <a:r>
              <a:rPr lang="en-US" sz="900" b="1" dirty="0">
                <a:latin typeface="Arial" charset="0"/>
                <a:hlinkClick r:id="rId9"/>
              </a:rPr>
              <a:t>Yahiya </a:t>
            </a:r>
            <a:r>
              <a:rPr lang="en-US" sz="900" b="1" dirty="0" err="1">
                <a:latin typeface="Arial" charset="0"/>
                <a:hlinkClick r:id="rId9"/>
              </a:rPr>
              <a:t>Emerick</a:t>
            </a:r>
            <a:r>
              <a:rPr lang="en-US" sz="900" b="1" dirty="0">
                <a:latin typeface="Arial" charset="0"/>
              </a:rPr>
              <a:t>, </a:t>
            </a:r>
            <a:r>
              <a:rPr lang="en-US" sz="900" b="1" dirty="0">
                <a:latin typeface="Arial" charset="0"/>
                <a:hlinkClick r:id="rId10"/>
              </a:rPr>
              <a:t>Yahiya J. </a:t>
            </a:r>
            <a:r>
              <a:rPr lang="en-US" sz="900" b="1" dirty="0" err="1">
                <a:latin typeface="Arial" charset="0"/>
                <a:hlinkClick r:id="rId10"/>
              </a:rPr>
              <a:t>Emerick</a:t>
            </a:r>
            <a:r>
              <a:rPr lang="en-US" sz="900" b="1" dirty="0">
                <a:latin typeface="Arial" charset="0"/>
              </a:rPr>
              <a:t> </a:t>
            </a:r>
          </a:p>
          <a:p>
            <a:pPr eaLnBrk="0" hangingPunct="0">
              <a:buFont typeface="Wingdings" pitchFamily="2" charset="2"/>
              <a:buNone/>
            </a:pPr>
            <a:r>
              <a:rPr lang="en-US" sz="900" b="1" dirty="0">
                <a:latin typeface="Arial" charset="0"/>
              </a:rPr>
              <a:t> </a:t>
            </a:r>
          </a:p>
          <a:p>
            <a:pPr eaLnBrk="0" hangingPunct="0">
              <a:buFont typeface="Wingdings" pitchFamily="2" charset="2"/>
              <a:buChar char="Ü"/>
            </a:pPr>
            <a:r>
              <a:rPr lang="en-US" sz="900" b="1" dirty="0">
                <a:latin typeface="Arial" charset="0"/>
                <a:hlinkClick r:id="rId11"/>
              </a:rPr>
              <a:t>Towards Understanding Islam</a:t>
            </a:r>
            <a:r>
              <a:rPr lang="en-US" sz="900" b="1" dirty="0">
                <a:latin typeface="Arial" charset="0"/>
              </a:rPr>
              <a:t>- By </a:t>
            </a:r>
            <a:r>
              <a:rPr lang="en-US" sz="900" b="1" dirty="0" err="1">
                <a:latin typeface="Arial" charset="0"/>
              </a:rPr>
              <a:t>A.A.Maududi</a:t>
            </a:r>
            <a:endParaRPr lang="en-US" sz="900" b="1" dirty="0">
              <a:latin typeface="Arial" charset="0"/>
            </a:endParaRPr>
          </a:p>
          <a:p>
            <a:pPr eaLnBrk="0" hangingPunct="0">
              <a:buFont typeface="Wingdings" pitchFamily="2" charset="2"/>
              <a:buChar char="Ü"/>
            </a:pPr>
            <a:endParaRPr lang="en-US" sz="900" b="1" dirty="0">
              <a:latin typeface="Arial"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418827"/>
                                        </p:tgtEl>
                                        <p:attrNameLst>
                                          <p:attrName>style.visibility</p:attrName>
                                        </p:attrNameLst>
                                      </p:cBhvr>
                                      <p:to>
                                        <p:strVal val="visible"/>
                                      </p:to>
                                    </p:set>
                                    <p:anim calcmode="lin" valueType="num">
                                      <p:cBhvr>
                                        <p:cTn id="7" dur="500" fill="hold"/>
                                        <p:tgtEl>
                                          <p:spTgt spid="418827"/>
                                        </p:tgtEl>
                                        <p:attrNameLst>
                                          <p:attrName>ppt_w</p:attrName>
                                        </p:attrNameLst>
                                      </p:cBhvr>
                                      <p:tavLst>
                                        <p:tav tm="0">
                                          <p:val>
                                            <p:fltVal val="0"/>
                                          </p:val>
                                        </p:tav>
                                        <p:tav tm="100000">
                                          <p:val>
                                            <p:strVal val="#ppt_w"/>
                                          </p:val>
                                        </p:tav>
                                      </p:tavLst>
                                    </p:anim>
                                    <p:anim calcmode="lin" valueType="num">
                                      <p:cBhvr>
                                        <p:cTn id="8" dur="500" fill="hold"/>
                                        <p:tgtEl>
                                          <p:spTgt spid="418827"/>
                                        </p:tgtEl>
                                        <p:attrNameLst>
                                          <p:attrName>ppt_h</p:attrName>
                                        </p:attrNameLst>
                                      </p:cBhvr>
                                      <p:tavLst>
                                        <p:tav tm="0">
                                          <p:val>
                                            <p:fltVal val="0"/>
                                          </p:val>
                                        </p:tav>
                                        <p:tav tm="100000">
                                          <p:val>
                                            <p:strVal val="#ppt_h"/>
                                          </p:val>
                                        </p:tav>
                                      </p:tavLst>
                                    </p:anim>
                                    <p:animEffect transition="in" filter="fade">
                                      <p:cBhvr>
                                        <p:cTn id="9" dur="500"/>
                                        <p:tgtEl>
                                          <p:spTgt spid="418827"/>
                                        </p:tgtEl>
                                      </p:cBhvr>
                                    </p:animEffect>
                                  </p:childTnLst>
                                </p:cTn>
                              </p:par>
                            </p:childTnLst>
                          </p:cTn>
                        </p:par>
                        <p:par>
                          <p:cTn id="10" fill="hold">
                            <p:stCondLst>
                              <p:cond delay="500"/>
                            </p:stCondLst>
                            <p:childTnLst>
                              <p:par>
                                <p:cTn id="11" presetID="53" presetClass="entr" presetSubtype="0" fill="hold" grpId="0" nodeType="afterEffect">
                                  <p:stCondLst>
                                    <p:cond delay="0"/>
                                  </p:stCondLst>
                                  <p:childTnLst>
                                    <p:set>
                                      <p:cBhvr>
                                        <p:cTn id="12" dur="1" fill="hold">
                                          <p:stCondLst>
                                            <p:cond delay="0"/>
                                          </p:stCondLst>
                                        </p:cTn>
                                        <p:tgtEl>
                                          <p:spTgt spid="418828"/>
                                        </p:tgtEl>
                                        <p:attrNameLst>
                                          <p:attrName>style.visibility</p:attrName>
                                        </p:attrNameLst>
                                      </p:cBhvr>
                                      <p:to>
                                        <p:strVal val="visible"/>
                                      </p:to>
                                    </p:set>
                                    <p:anim calcmode="lin" valueType="num">
                                      <p:cBhvr>
                                        <p:cTn id="13" dur="500" fill="hold"/>
                                        <p:tgtEl>
                                          <p:spTgt spid="418828"/>
                                        </p:tgtEl>
                                        <p:attrNameLst>
                                          <p:attrName>ppt_w</p:attrName>
                                        </p:attrNameLst>
                                      </p:cBhvr>
                                      <p:tavLst>
                                        <p:tav tm="0">
                                          <p:val>
                                            <p:fltVal val="0"/>
                                          </p:val>
                                        </p:tav>
                                        <p:tav tm="100000">
                                          <p:val>
                                            <p:strVal val="#ppt_w"/>
                                          </p:val>
                                        </p:tav>
                                      </p:tavLst>
                                    </p:anim>
                                    <p:anim calcmode="lin" valueType="num">
                                      <p:cBhvr>
                                        <p:cTn id="14" dur="500" fill="hold"/>
                                        <p:tgtEl>
                                          <p:spTgt spid="418828"/>
                                        </p:tgtEl>
                                        <p:attrNameLst>
                                          <p:attrName>ppt_h</p:attrName>
                                        </p:attrNameLst>
                                      </p:cBhvr>
                                      <p:tavLst>
                                        <p:tav tm="0">
                                          <p:val>
                                            <p:fltVal val="0"/>
                                          </p:val>
                                        </p:tav>
                                        <p:tav tm="100000">
                                          <p:val>
                                            <p:strVal val="#ppt_h"/>
                                          </p:val>
                                        </p:tav>
                                      </p:tavLst>
                                    </p:anim>
                                    <p:animEffect transition="in" filter="fade">
                                      <p:cBhvr>
                                        <p:cTn id="15" dur="500"/>
                                        <p:tgtEl>
                                          <p:spTgt spid="4188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8827" grpId="0" animBg="1"/>
      <p:bldP spid="41882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p:txBody>
          <a:bodyPr/>
          <a:lstStyle/>
          <a:p>
            <a:r>
              <a:rPr lang="en-US" dirty="0" smtClean="0">
                <a:solidFill>
                  <a:schemeClr val="accent2"/>
                </a:solidFill>
              </a:rPr>
              <a:t>S</a:t>
            </a:r>
            <a:r>
              <a:rPr lang="hr-HR" dirty="0" smtClean="0">
                <a:solidFill>
                  <a:schemeClr val="accent2"/>
                </a:solidFill>
              </a:rPr>
              <a:t>pasitelj i oslobodilac </a:t>
            </a:r>
            <a:endParaRPr lang="en-US" dirty="0">
              <a:solidFill>
                <a:schemeClr val="accent2"/>
              </a:solidFill>
            </a:endParaRPr>
          </a:p>
        </p:txBody>
      </p:sp>
      <p:sp>
        <p:nvSpPr>
          <p:cNvPr id="377860" name="Rectangle 4"/>
          <p:cNvSpPr>
            <a:spLocks noChangeArrowheads="1"/>
          </p:cNvSpPr>
          <p:nvPr/>
        </p:nvSpPr>
        <p:spPr bwMode="auto">
          <a:xfrm>
            <a:off x="339725" y="1844675"/>
            <a:ext cx="4048125" cy="4197350"/>
          </a:xfrm>
          <a:prstGeom prst="rect">
            <a:avLst/>
          </a:prstGeom>
          <a:solidFill>
            <a:schemeClr val="bg2">
              <a:alpha val="74001"/>
            </a:schemeClr>
          </a:solidFill>
          <a:ln w="9525" algn="ctr">
            <a:noFill/>
            <a:miter lim="800000"/>
            <a:headEnd/>
            <a:tailEnd/>
          </a:ln>
          <a:effectLst/>
        </p:spPr>
        <p:txBody>
          <a:bodyPr wrap="none" anchor="ctr"/>
          <a:lstStyle/>
          <a:p>
            <a:endParaRPr lang="hr-HR"/>
          </a:p>
        </p:txBody>
      </p:sp>
      <p:sp>
        <p:nvSpPr>
          <p:cNvPr id="377863" name="AutoShape 7"/>
          <p:cNvSpPr>
            <a:spLocks noChangeArrowheads="1"/>
          </p:cNvSpPr>
          <p:nvPr/>
        </p:nvSpPr>
        <p:spPr bwMode="auto">
          <a:xfrm>
            <a:off x="3808413" y="3219450"/>
            <a:ext cx="1419225" cy="876300"/>
          </a:xfrm>
          <a:prstGeom prst="rightArrow">
            <a:avLst>
              <a:gd name="adj1" fmla="val 50000"/>
              <a:gd name="adj2" fmla="val 40489"/>
            </a:avLst>
          </a:prstGeom>
          <a:solidFill>
            <a:srgbClr val="FF3300"/>
          </a:solidFill>
          <a:ln w="9525" algn="ctr">
            <a:solidFill>
              <a:schemeClr val="tx1"/>
            </a:solidFill>
            <a:miter lim="800000"/>
            <a:headEnd/>
            <a:tailEnd/>
          </a:ln>
          <a:effectLst/>
        </p:spPr>
        <p:txBody>
          <a:bodyPr wrap="none" anchor="ctr"/>
          <a:lstStyle/>
          <a:p>
            <a:endParaRPr lang="hr-HR"/>
          </a:p>
        </p:txBody>
      </p:sp>
      <p:sp>
        <p:nvSpPr>
          <p:cNvPr id="377865" name="Title"/>
          <p:cNvSpPr txBox="1">
            <a:spLocks noChangeArrowheads="1"/>
          </p:cNvSpPr>
          <p:nvPr/>
        </p:nvSpPr>
        <p:spPr bwMode="auto">
          <a:xfrm>
            <a:off x="827088" y="1989138"/>
            <a:ext cx="2300053" cy="215444"/>
          </a:xfrm>
          <a:prstGeom prst="rect">
            <a:avLst/>
          </a:prstGeom>
          <a:noFill/>
          <a:ln w="12700">
            <a:noFill/>
            <a:miter lim="800000"/>
            <a:headEnd/>
            <a:tailEnd/>
          </a:ln>
          <a:effectLst/>
        </p:spPr>
        <p:txBody>
          <a:bodyPr wrap="none" lIns="0" tIns="0" rIns="0" bIns="0">
            <a:spAutoFit/>
          </a:bodyPr>
          <a:lstStyle/>
          <a:p>
            <a:pPr algn="ctr" eaLnBrk="0" hangingPunct="0"/>
            <a:r>
              <a:rPr lang="hr-HR" sz="1400" b="1" dirty="0" smtClean="0">
                <a:latin typeface="Arial" charset="0"/>
              </a:rPr>
              <a:t>Vrijeme prije Poslanika a.s</a:t>
            </a:r>
            <a:endParaRPr lang="en-US" sz="1400" b="1" dirty="0">
              <a:latin typeface="Arial" charset="0"/>
            </a:endParaRPr>
          </a:p>
        </p:txBody>
      </p:sp>
      <p:sp>
        <p:nvSpPr>
          <p:cNvPr id="377880" name="Rectangle 24"/>
          <p:cNvSpPr>
            <a:spLocks noChangeArrowheads="1"/>
          </p:cNvSpPr>
          <p:nvPr/>
        </p:nvSpPr>
        <p:spPr bwMode="auto">
          <a:xfrm>
            <a:off x="468313" y="2349500"/>
            <a:ext cx="3097212" cy="3448050"/>
          </a:xfrm>
          <a:prstGeom prst="rect">
            <a:avLst/>
          </a:prstGeom>
          <a:solidFill>
            <a:srgbClr val="0066FF"/>
          </a:solidFill>
          <a:ln w="12700" algn="ctr">
            <a:solidFill>
              <a:schemeClr val="tx1"/>
            </a:solidFill>
            <a:miter lim="800000"/>
            <a:headEnd/>
            <a:tailEnd/>
          </a:ln>
          <a:effectLst>
            <a:outerShdw dist="35921" dir="2700000" algn="ctr" rotWithShape="0">
              <a:schemeClr val="tx1"/>
            </a:outerShdw>
          </a:effectLst>
        </p:spPr>
        <p:txBody>
          <a:bodyPr lIns="46038" tIns="46038" rIns="46038" bIns="46038" anchor="ctr" anchorCtr="1"/>
          <a:lstStyle/>
          <a:p>
            <a:pPr defTabSz="762000" eaLnBrk="0" hangingPunct="0">
              <a:lnSpc>
                <a:spcPct val="110000"/>
              </a:lnSpc>
              <a:buFontTx/>
              <a:buChar char="•"/>
            </a:pPr>
            <a:endParaRPr lang="en-GB" sz="1800">
              <a:solidFill>
                <a:schemeClr val="bg1"/>
              </a:solidFill>
              <a:latin typeface="Arial" charset="0"/>
            </a:endParaRPr>
          </a:p>
        </p:txBody>
      </p:sp>
      <p:sp>
        <p:nvSpPr>
          <p:cNvPr id="377870" name="Text Box 14"/>
          <p:cNvSpPr txBox="1">
            <a:spLocks noChangeArrowheads="1"/>
          </p:cNvSpPr>
          <p:nvPr/>
        </p:nvSpPr>
        <p:spPr bwMode="auto">
          <a:xfrm>
            <a:off x="539750" y="2420938"/>
            <a:ext cx="3024188" cy="3323987"/>
          </a:xfrm>
          <a:prstGeom prst="rect">
            <a:avLst/>
          </a:prstGeom>
          <a:noFill/>
          <a:ln w="9525">
            <a:noFill/>
            <a:miter lim="800000"/>
            <a:headEnd/>
            <a:tailEnd/>
          </a:ln>
          <a:effectLst/>
        </p:spPr>
        <p:txBody>
          <a:bodyPr lIns="45720" rIns="45720">
            <a:spAutoFit/>
          </a:bodyPr>
          <a:lstStyle/>
          <a:p>
            <a:pPr eaLnBrk="0" hangingPunct="0">
              <a:buFont typeface="Wingdings" pitchFamily="2" charset="2"/>
              <a:buChar char="Ü"/>
            </a:pPr>
            <a:r>
              <a:rPr lang="en-GB" sz="1400" b="1" dirty="0">
                <a:solidFill>
                  <a:schemeClr val="bg1"/>
                </a:solidFill>
                <a:latin typeface="Arial" charset="0"/>
              </a:rPr>
              <a:t>  </a:t>
            </a:r>
            <a:r>
              <a:rPr lang="hr-HR" sz="1400" b="1" dirty="0" smtClean="0">
                <a:solidFill>
                  <a:schemeClr val="bg1"/>
                </a:solidFill>
                <a:latin typeface="Arial" charset="0"/>
              </a:rPr>
              <a:t>Pravi pojam Boga je izgubljen </a:t>
            </a:r>
            <a:endParaRPr lang="en-GB" sz="1400" b="1" dirty="0">
              <a:solidFill>
                <a:schemeClr val="bg1"/>
              </a:solidFill>
              <a:latin typeface="Arial" charset="0"/>
            </a:endParaRPr>
          </a:p>
          <a:p>
            <a:pPr eaLnBrk="0" hangingPunct="0">
              <a:buFont typeface="Wingdings" pitchFamily="2" charset="2"/>
              <a:buChar char="Ü"/>
            </a:pPr>
            <a:endParaRPr lang="en-GB" sz="1400" b="1" dirty="0">
              <a:solidFill>
                <a:schemeClr val="bg1"/>
              </a:solidFill>
              <a:latin typeface="Arial" charset="0"/>
            </a:endParaRPr>
          </a:p>
          <a:p>
            <a:pPr eaLnBrk="0" hangingPunct="0">
              <a:buFont typeface="Wingdings" pitchFamily="2" charset="2"/>
              <a:buChar char="Ü"/>
            </a:pPr>
            <a:r>
              <a:rPr lang="hr-HR" sz="1400" b="1" dirty="0" smtClean="0">
                <a:solidFill>
                  <a:schemeClr val="bg1"/>
                </a:solidFill>
                <a:latin typeface="Arial" charset="0"/>
              </a:rPr>
              <a:t> Neznanje i tama</a:t>
            </a:r>
            <a:br>
              <a:rPr lang="hr-HR" sz="1400" b="1" dirty="0" smtClean="0">
                <a:solidFill>
                  <a:schemeClr val="bg1"/>
                </a:solidFill>
                <a:latin typeface="Arial" charset="0"/>
              </a:rPr>
            </a:br>
            <a:endParaRPr lang="en-GB" sz="1400" b="1" dirty="0">
              <a:solidFill>
                <a:schemeClr val="bg1"/>
              </a:solidFill>
              <a:latin typeface="Arial" charset="0"/>
            </a:endParaRPr>
          </a:p>
          <a:p>
            <a:pPr eaLnBrk="0" hangingPunct="0">
              <a:buFont typeface="Wingdings" pitchFamily="2" charset="2"/>
              <a:buChar char="Ü"/>
            </a:pPr>
            <a:r>
              <a:rPr lang="en-GB" sz="1400" b="1" dirty="0">
                <a:solidFill>
                  <a:schemeClr val="bg1"/>
                </a:solidFill>
                <a:latin typeface="Arial" charset="0"/>
              </a:rPr>
              <a:t>  </a:t>
            </a:r>
            <a:r>
              <a:rPr lang="en-GB" sz="1400" b="1" dirty="0" err="1" smtClean="0">
                <a:solidFill>
                  <a:schemeClr val="bg1"/>
                </a:solidFill>
                <a:latin typeface="Arial" charset="0"/>
              </a:rPr>
              <a:t>Barbar</a:t>
            </a:r>
            <a:r>
              <a:rPr lang="hr-HR" sz="1400" b="1" dirty="0" smtClean="0">
                <a:solidFill>
                  <a:schemeClr val="bg1"/>
                </a:solidFill>
                <a:latin typeface="Arial" charset="0"/>
              </a:rPr>
              <a:t>izam i nemilosrdnost</a:t>
            </a:r>
            <a:endParaRPr lang="en-GB" sz="1400" b="1" dirty="0">
              <a:solidFill>
                <a:schemeClr val="bg1"/>
              </a:solidFill>
              <a:latin typeface="Arial" charset="0"/>
            </a:endParaRPr>
          </a:p>
          <a:p>
            <a:pPr eaLnBrk="0" hangingPunct="0">
              <a:buFont typeface="Wingdings" pitchFamily="2" charset="2"/>
              <a:buChar char="Ü"/>
            </a:pPr>
            <a:endParaRPr lang="en-GB" sz="1400" b="1" dirty="0">
              <a:solidFill>
                <a:schemeClr val="bg1"/>
              </a:solidFill>
              <a:latin typeface="Arial" charset="0"/>
            </a:endParaRPr>
          </a:p>
          <a:p>
            <a:pPr eaLnBrk="0" hangingPunct="0">
              <a:buFont typeface="Wingdings" pitchFamily="2" charset="2"/>
              <a:buChar char="Ü"/>
            </a:pPr>
            <a:r>
              <a:rPr lang="en-GB" sz="1400" b="1" dirty="0">
                <a:solidFill>
                  <a:schemeClr val="bg1"/>
                </a:solidFill>
                <a:latin typeface="Arial" charset="0"/>
              </a:rPr>
              <a:t>  </a:t>
            </a:r>
            <a:r>
              <a:rPr lang="en-GB" sz="1400" b="1" dirty="0" smtClean="0">
                <a:solidFill>
                  <a:schemeClr val="bg1"/>
                </a:solidFill>
                <a:latin typeface="Arial" charset="0"/>
              </a:rPr>
              <a:t>Se</a:t>
            </a:r>
            <a:r>
              <a:rPr lang="hr-HR" sz="1400" b="1" dirty="0" smtClean="0">
                <a:solidFill>
                  <a:schemeClr val="bg1"/>
                </a:solidFill>
                <a:latin typeface="Arial" charset="0"/>
              </a:rPr>
              <a:t>ksualno prognanstvo, </a:t>
            </a:r>
            <a:r>
              <a:rPr lang="hr-HR" sz="1400" b="1" dirty="0" smtClean="0">
                <a:solidFill>
                  <a:schemeClr val="bg1"/>
                </a:solidFill>
                <a:latin typeface="Arial" charset="0"/>
              </a:rPr>
              <a:t>      </a:t>
            </a:r>
          </a:p>
          <a:p>
            <a:pPr eaLnBrk="0" hangingPunct="0"/>
            <a:r>
              <a:rPr lang="hr-HR" sz="1400" b="1" dirty="0">
                <a:solidFill>
                  <a:schemeClr val="bg1"/>
                </a:solidFill>
                <a:latin typeface="Arial" charset="0"/>
              </a:rPr>
              <a:t> </a:t>
            </a:r>
            <a:r>
              <a:rPr lang="hr-HR" sz="1400" b="1" dirty="0" smtClean="0">
                <a:solidFill>
                  <a:schemeClr val="bg1"/>
                </a:solidFill>
                <a:latin typeface="Arial" charset="0"/>
              </a:rPr>
              <a:t>    </a:t>
            </a:r>
            <a:r>
              <a:rPr lang="hr-HR" sz="1400" b="1" dirty="0" smtClean="0">
                <a:solidFill>
                  <a:schemeClr val="bg1"/>
                </a:solidFill>
                <a:latin typeface="Arial" charset="0"/>
              </a:rPr>
              <a:t>progon </a:t>
            </a:r>
            <a:r>
              <a:rPr lang="hr-HR" sz="1400" b="1" dirty="0" smtClean="0">
                <a:solidFill>
                  <a:schemeClr val="bg1"/>
                </a:solidFill>
                <a:latin typeface="Arial" charset="0"/>
              </a:rPr>
              <a:t>žena</a:t>
            </a:r>
            <a:endParaRPr lang="en-GB" sz="1400" b="1" dirty="0">
              <a:solidFill>
                <a:schemeClr val="bg1"/>
              </a:solidFill>
              <a:latin typeface="Arial" charset="0"/>
            </a:endParaRPr>
          </a:p>
          <a:p>
            <a:pPr eaLnBrk="0" hangingPunct="0">
              <a:buFont typeface="Wingdings" pitchFamily="2" charset="2"/>
              <a:buChar char="Ü"/>
            </a:pPr>
            <a:endParaRPr lang="en-GB" sz="1400" b="1" dirty="0">
              <a:solidFill>
                <a:schemeClr val="bg1"/>
              </a:solidFill>
              <a:latin typeface="Arial" charset="0"/>
            </a:endParaRPr>
          </a:p>
          <a:p>
            <a:pPr eaLnBrk="0" hangingPunct="0">
              <a:buFont typeface="Wingdings" pitchFamily="2" charset="2"/>
              <a:buChar char="Ü"/>
            </a:pPr>
            <a:r>
              <a:rPr lang="en-GB" sz="1400" b="1" dirty="0">
                <a:solidFill>
                  <a:schemeClr val="bg1"/>
                </a:solidFill>
                <a:latin typeface="Arial" charset="0"/>
              </a:rPr>
              <a:t>  </a:t>
            </a:r>
            <a:r>
              <a:rPr lang="hr-HR" sz="1400" b="1" dirty="0" smtClean="0">
                <a:solidFill>
                  <a:schemeClr val="bg1"/>
                </a:solidFill>
                <a:latin typeface="Arial" charset="0"/>
              </a:rPr>
              <a:t>Svakodnevno iskorištavanje </a:t>
            </a:r>
            <a:endParaRPr lang="en-GB" sz="1400" b="1" dirty="0">
              <a:solidFill>
                <a:schemeClr val="bg1"/>
              </a:solidFill>
              <a:latin typeface="Arial" charset="0"/>
            </a:endParaRPr>
          </a:p>
          <a:p>
            <a:pPr eaLnBrk="0" hangingPunct="0">
              <a:buFont typeface="Wingdings" pitchFamily="2" charset="2"/>
              <a:buChar char="Ü"/>
            </a:pPr>
            <a:endParaRPr lang="en-GB" sz="1400" b="1" dirty="0">
              <a:solidFill>
                <a:schemeClr val="bg1"/>
              </a:solidFill>
              <a:latin typeface="Arial" charset="0"/>
            </a:endParaRPr>
          </a:p>
          <a:p>
            <a:pPr eaLnBrk="0" hangingPunct="0">
              <a:buFont typeface="Wingdings" pitchFamily="2" charset="2"/>
              <a:buChar char="Ü"/>
            </a:pPr>
            <a:r>
              <a:rPr lang="en-GB" sz="1400" b="1" dirty="0">
                <a:solidFill>
                  <a:schemeClr val="bg1"/>
                </a:solidFill>
                <a:latin typeface="Arial" charset="0"/>
              </a:rPr>
              <a:t>  </a:t>
            </a:r>
            <a:r>
              <a:rPr lang="hr-HR" sz="1400" b="1" dirty="0" smtClean="0">
                <a:solidFill>
                  <a:schemeClr val="bg1"/>
                </a:solidFill>
                <a:latin typeface="Arial" charset="0"/>
              </a:rPr>
              <a:t>Strah i terorizam </a:t>
            </a:r>
            <a:endParaRPr lang="en-GB" sz="1400" b="1" dirty="0">
              <a:solidFill>
                <a:schemeClr val="bg1"/>
              </a:solidFill>
              <a:latin typeface="Arial" charset="0"/>
            </a:endParaRPr>
          </a:p>
          <a:p>
            <a:pPr eaLnBrk="0" hangingPunct="0">
              <a:buFont typeface="Wingdings" pitchFamily="2" charset="2"/>
              <a:buChar char="Ü"/>
            </a:pPr>
            <a:endParaRPr lang="en-GB" sz="1400" b="1" dirty="0">
              <a:solidFill>
                <a:schemeClr val="bg1"/>
              </a:solidFill>
              <a:latin typeface="Arial" charset="0"/>
            </a:endParaRPr>
          </a:p>
          <a:p>
            <a:pPr eaLnBrk="0" hangingPunct="0">
              <a:buFont typeface="Wingdings" pitchFamily="2" charset="2"/>
              <a:buChar char="Ü"/>
            </a:pPr>
            <a:r>
              <a:rPr lang="en-GB" sz="1400" b="1" dirty="0">
                <a:solidFill>
                  <a:schemeClr val="bg1"/>
                </a:solidFill>
                <a:latin typeface="Arial" charset="0"/>
              </a:rPr>
              <a:t>  </a:t>
            </a:r>
            <a:r>
              <a:rPr lang="hr-HR" sz="1400" b="1" dirty="0" smtClean="0">
                <a:solidFill>
                  <a:schemeClr val="bg1"/>
                </a:solidFill>
                <a:latin typeface="Arial" charset="0"/>
              </a:rPr>
              <a:t>Diskriminacija </a:t>
            </a:r>
            <a:r>
              <a:rPr lang="hr-HR" sz="1400" b="1" dirty="0" smtClean="0">
                <a:solidFill>
                  <a:schemeClr val="bg1"/>
                </a:solidFill>
                <a:latin typeface="Arial" charset="0"/>
              </a:rPr>
              <a:t>rase </a:t>
            </a:r>
            <a:r>
              <a:rPr lang="hr-HR" sz="1400" b="1" dirty="0" smtClean="0">
                <a:solidFill>
                  <a:schemeClr val="bg1"/>
                </a:solidFill>
                <a:latin typeface="Arial" charset="0"/>
              </a:rPr>
              <a:t>i boje </a:t>
            </a:r>
            <a:endParaRPr lang="en-GB" sz="1400" b="1" dirty="0">
              <a:solidFill>
                <a:schemeClr val="bg1"/>
              </a:solidFill>
              <a:latin typeface="Arial" charset="0"/>
            </a:endParaRPr>
          </a:p>
          <a:p>
            <a:pPr eaLnBrk="0" hangingPunct="0"/>
            <a:r>
              <a:rPr lang="en-GB" sz="1400" b="1" dirty="0">
                <a:solidFill>
                  <a:schemeClr val="bg1"/>
                </a:solidFill>
                <a:latin typeface="Arial" charset="0"/>
              </a:rPr>
              <a:t> </a:t>
            </a:r>
          </a:p>
        </p:txBody>
      </p:sp>
      <p:grpSp>
        <p:nvGrpSpPr>
          <p:cNvPr id="377882" name="Group 26"/>
          <p:cNvGrpSpPr>
            <a:grpSpLocks/>
          </p:cNvGrpSpPr>
          <p:nvPr/>
        </p:nvGrpSpPr>
        <p:grpSpPr bwMode="auto">
          <a:xfrm>
            <a:off x="4387850" y="1844675"/>
            <a:ext cx="4432300" cy="4197350"/>
            <a:chOff x="2764" y="1162"/>
            <a:chExt cx="2792" cy="2644"/>
          </a:xfrm>
        </p:grpSpPr>
        <p:sp>
          <p:nvSpPr>
            <p:cNvPr id="377861" name="Rectangle 5"/>
            <p:cNvSpPr>
              <a:spLocks noChangeArrowheads="1"/>
            </p:cNvSpPr>
            <p:nvPr/>
          </p:nvSpPr>
          <p:spPr bwMode="auto">
            <a:xfrm>
              <a:off x="2764" y="1162"/>
              <a:ext cx="2792" cy="2644"/>
            </a:xfrm>
            <a:prstGeom prst="rect">
              <a:avLst/>
            </a:prstGeom>
            <a:solidFill>
              <a:srgbClr val="FFFF00">
                <a:alpha val="37000"/>
              </a:srgbClr>
            </a:solidFill>
            <a:ln w="9525" algn="ctr">
              <a:noFill/>
              <a:miter lim="800000"/>
              <a:headEnd/>
              <a:tailEnd/>
            </a:ln>
            <a:effectLst/>
          </p:spPr>
          <p:txBody>
            <a:bodyPr wrap="none" anchor="ctr"/>
            <a:lstStyle/>
            <a:p>
              <a:endParaRPr lang="hr-HR"/>
            </a:p>
          </p:txBody>
        </p:sp>
        <p:sp>
          <p:nvSpPr>
            <p:cNvPr id="377864" name="Rectangle 8"/>
            <p:cNvSpPr>
              <a:spLocks noChangeArrowheads="1"/>
            </p:cNvSpPr>
            <p:nvPr/>
          </p:nvSpPr>
          <p:spPr bwMode="auto">
            <a:xfrm>
              <a:off x="3379" y="1485"/>
              <a:ext cx="2086" cy="2172"/>
            </a:xfrm>
            <a:prstGeom prst="rect">
              <a:avLst/>
            </a:prstGeom>
            <a:solidFill>
              <a:srgbClr val="0066FF"/>
            </a:solidFill>
            <a:ln w="12700" algn="ctr">
              <a:solidFill>
                <a:schemeClr val="tx1"/>
              </a:solidFill>
              <a:miter lim="800000"/>
              <a:headEnd/>
              <a:tailEnd/>
            </a:ln>
            <a:effectLst>
              <a:outerShdw dist="35921" dir="2700000" algn="ctr" rotWithShape="0">
                <a:schemeClr val="tx1"/>
              </a:outerShdw>
            </a:effectLst>
          </p:spPr>
          <p:txBody>
            <a:bodyPr lIns="46038" tIns="46038" rIns="46038" bIns="46038" anchor="ctr" anchorCtr="1"/>
            <a:lstStyle/>
            <a:p>
              <a:pPr defTabSz="762000" eaLnBrk="0" hangingPunct="0">
                <a:lnSpc>
                  <a:spcPct val="110000"/>
                </a:lnSpc>
                <a:buFontTx/>
                <a:buChar char="•"/>
              </a:pPr>
              <a:endParaRPr lang="en-GB" sz="1800">
                <a:solidFill>
                  <a:schemeClr val="bg1"/>
                </a:solidFill>
                <a:latin typeface="Arial" charset="0"/>
              </a:endParaRPr>
            </a:p>
          </p:txBody>
        </p:sp>
        <p:sp>
          <p:nvSpPr>
            <p:cNvPr id="377866" name="Title"/>
            <p:cNvSpPr txBox="1">
              <a:spLocks noChangeArrowheads="1"/>
            </p:cNvSpPr>
            <p:nvPr/>
          </p:nvSpPr>
          <p:spPr bwMode="auto">
            <a:xfrm>
              <a:off x="3742" y="1253"/>
              <a:ext cx="1179" cy="136"/>
            </a:xfrm>
            <a:prstGeom prst="rect">
              <a:avLst/>
            </a:prstGeom>
            <a:noFill/>
            <a:ln w="12700">
              <a:noFill/>
              <a:miter lim="800000"/>
              <a:headEnd/>
              <a:tailEnd/>
            </a:ln>
            <a:effectLst/>
          </p:spPr>
          <p:txBody>
            <a:bodyPr wrap="none" lIns="0" tIns="0" rIns="0" bIns="0">
              <a:spAutoFit/>
            </a:bodyPr>
            <a:lstStyle/>
            <a:p>
              <a:pPr algn="ctr" eaLnBrk="0" hangingPunct="0"/>
              <a:r>
                <a:rPr lang="hr-HR" sz="1400" b="1" dirty="0" smtClean="0">
                  <a:latin typeface="Arial" charset="0"/>
                </a:rPr>
                <a:t>Vrijeme Poslanika a.s</a:t>
              </a:r>
              <a:endParaRPr lang="en-US" sz="1400" b="1" dirty="0">
                <a:latin typeface="Arial" charset="0"/>
              </a:endParaRPr>
            </a:p>
          </p:txBody>
        </p:sp>
        <p:sp>
          <p:nvSpPr>
            <p:cNvPr id="377881" name="Text Box 25"/>
            <p:cNvSpPr txBox="1">
              <a:spLocks noChangeArrowheads="1"/>
            </p:cNvSpPr>
            <p:nvPr/>
          </p:nvSpPr>
          <p:spPr bwMode="auto">
            <a:xfrm>
              <a:off x="3515" y="1661"/>
              <a:ext cx="1905" cy="1958"/>
            </a:xfrm>
            <a:prstGeom prst="rect">
              <a:avLst/>
            </a:prstGeom>
            <a:noFill/>
            <a:ln w="9525">
              <a:noFill/>
              <a:miter lim="800000"/>
              <a:headEnd/>
              <a:tailEnd/>
            </a:ln>
            <a:effectLst/>
          </p:spPr>
          <p:txBody>
            <a:bodyPr lIns="45720" rIns="45720">
              <a:spAutoFit/>
            </a:bodyPr>
            <a:lstStyle/>
            <a:p>
              <a:pPr eaLnBrk="0" hangingPunct="0">
                <a:buFont typeface="Wingdings" pitchFamily="2" charset="2"/>
                <a:buChar char="Ü"/>
              </a:pPr>
              <a:r>
                <a:rPr lang="en-GB" sz="1400" b="1" dirty="0">
                  <a:solidFill>
                    <a:schemeClr val="bg1"/>
                  </a:solidFill>
                  <a:latin typeface="Arial" charset="0"/>
                </a:rPr>
                <a:t>  </a:t>
              </a:r>
              <a:r>
                <a:rPr lang="hr-HR" sz="1400" b="1" dirty="0" smtClean="0">
                  <a:solidFill>
                    <a:schemeClr val="bg1"/>
                  </a:solidFill>
                  <a:latin typeface="Arial" charset="0"/>
                </a:rPr>
                <a:t>Pravi pojam Boga je vraćen </a:t>
              </a:r>
              <a:endParaRPr lang="en-GB" sz="1400" b="1" dirty="0">
                <a:solidFill>
                  <a:schemeClr val="bg1"/>
                </a:solidFill>
                <a:latin typeface="Arial" charset="0"/>
              </a:endParaRPr>
            </a:p>
            <a:p>
              <a:pPr eaLnBrk="0" hangingPunct="0">
                <a:buFont typeface="Wingdings" pitchFamily="2" charset="2"/>
                <a:buChar char="Ü"/>
              </a:pPr>
              <a:endParaRPr lang="en-GB" sz="1400" b="1" dirty="0">
                <a:solidFill>
                  <a:schemeClr val="bg1"/>
                </a:solidFill>
                <a:latin typeface="Arial" charset="0"/>
              </a:endParaRPr>
            </a:p>
            <a:p>
              <a:pPr eaLnBrk="0" hangingPunct="0">
                <a:buFont typeface="Wingdings" pitchFamily="2" charset="2"/>
                <a:buChar char="Ü"/>
              </a:pPr>
              <a:r>
                <a:rPr lang="en-GB" sz="1400" b="1" dirty="0">
                  <a:solidFill>
                    <a:schemeClr val="bg1"/>
                  </a:solidFill>
                  <a:latin typeface="Arial" charset="0"/>
                </a:rPr>
                <a:t>  </a:t>
              </a:r>
              <a:r>
                <a:rPr lang="hr-HR" sz="1400" b="1" dirty="0" smtClean="0">
                  <a:solidFill>
                    <a:schemeClr val="bg1"/>
                  </a:solidFill>
                  <a:latin typeface="Arial" charset="0"/>
                </a:rPr>
                <a:t>Znanje</a:t>
              </a:r>
              <a:endParaRPr lang="en-GB" sz="1400" b="1" dirty="0">
                <a:solidFill>
                  <a:schemeClr val="bg1"/>
                </a:solidFill>
                <a:latin typeface="Arial" charset="0"/>
              </a:endParaRPr>
            </a:p>
            <a:p>
              <a:pPr eaLnBrk="0" hangingPunct="0">
                <a:buFont typeface="Wingdings" pitchFamily="2" charset="2"/>
                <a:buNone/>
              </a:pPr>
              <a:r>
                <a:rPr lang="en-GB" sz="1400" b="1" dirty="0">
                  <a:solidFill>
                    <a:schemeClr val="bg1"/>
                  </a:solidFill>
                  <a:latin typeface="Arial" charset="0"/>
                </a:rPr>
                <a:t> </a:t>
              </a:r>
            </a:p>
            <a:p>
              <a:pPr eaLnBrk="0" hangingPunct="0">
                <a:buFont typeface="Wingdings" pitchFamily="2" charset="2"/>
                <a:buChar char="Ü"/>
              </a:pPr>
              <a:r>
                <a:rPr lang="en-GB" sz="1400" b="1" dirty="0">
                  <a:solidFill>
                    <a:schemeClr val="bg1"/>
                  </a:solidFill>
                  <a:latin typeface="Arial" charset="0"/>
                </a:rPr>
                <a:t>  </a:t>
              </a:r>
              <a:r>
                <a:rPr lang="hr-HR" sz="1400" b="1" dirty="0" smtClean="0">
                  <a:solidFill>
                    <a:schemeClr val="bg1"/>
                  </a:solidFill>
                  <a:latin typeface="Arial" charset="0"/>
                </a:rPr>
                <a:t>Ljubaznost i milosrđe</a:t>
              </a:r>
              <a:endParaRPr lang="en-GB" sz="1400" b="1" dirty="0">
                <a:solidFill>
                  <a:schemeClr val="bg1"/>
                </a:solidFill>
                <a:latin typeface="Arial" charset="0"/>
              </a:endParaRPr>
            </a:p>
            <a:p>
              <a:pPr eaLnBrk="0" hangingPunct="0">
                <a:buFont typeface="Wingdings" pitchFamily="2" charset="2"/>
                <a:buChar char="Ü"/>
              </a:pPr>
              <a:endParaRPr lang="en-GB" sz="1400" b="1" dirty="0">
                <a:solidFill>
                  <a:schemeClr val="bg1"/>
                </a:solidFill>
                <a:latin typeface="Arial" charset="0"/>
              </a:endParaRPr>
            </a:p>
            <a:p>
              <a:pPr eaLnBrk="0" hangingPunct="0">
                <a:buFont typeface="Wingdings" pitchFamily="2" charset="2"/>
                <a:buChar char="Ü"/>
              </a:pPr>
              <a:r>
                <a:rPr lang="en-GB" sz="1400" b="1" dirty="0">
                  <a:solidFill>
                    <a:schemeClr val="bg1"/>
                  </a:solidFill>
                  <a:latin typeface="Arial" charset="0"/>
                </a:rPr>
                <a:t>  </a:t>
              </a:r>
              <a:r>
                <a:rPr lang="hr-HR" sz="1400" b="1" dirty="0" smtClean="0">
                  <a:solidFill>
                    <a:schemeClr val="bg1"/>
                  </a:solidFill>
                  <a:latin typeface="Arial" charset="0"/>
                </a:rPr>
                <a:t>Status i prava žena </a:t>
              </a:r>
              <a:endParaRPr lang="en-GB" sz="1400" b="1" dirty="0">
                <a:solidFill>
                  <a:schemeClr val="bg1"/>
                </a:solidFill>
                <a:latin typeface="Arial" charset="0"/>
              </a:endParaRPr>
            </a:p>
            <a:p>
              <a:pPr eaLnBrk="0" hangingPunct="0">
                <a:buFont typeface="Wingdings" pitchFamily="2" charset="2"/>
                <a:buChar char="Ü"/>
              </a:pPr>
              <a:endParaRPr lang="en-GB" sz="1400" b="1" dirty="0">
                <a:solidFill>
                  <a:schemeClr val="bg1"/>
                </a:solidFill>
                <a:latin typeface="Arial" charset="0"/>
              </a:endParaRPr>
            </a:p>
            <a:p>
              <a:pPr eaLnBrk="0" hangingPunct="0">
                <a:buFont typeface="Wingdings" pitchFamily="2" charset="2"/>
                <a:buChar char="Ü"/>
              </a:pPr>
              <a:r>
                <a:rPr lang="en-GB" sz="1400" b="1" dirty="0">
                  <a:solidFill>
                    <a:schemeClr val="bg1"/>
                  </a:solidFill>
                  <a:latin typeface="Arial" charset="0"/>
                </a:rPr>
                <a:t>  </a:t>
              </a:r>
              <a:r>
                <a:rPr lang="hr-HR" sz="1400" b="1" dirty="0" smtClean="0">
                  <a:solidFill>
                    <a:schemeClr val="bg1"/>
                  </a:solidFill>
                  <a:latin typeface="Arial" charset="0"/>
                </a:rPr>
                <a:t>Pravda i pravednost</a:t>
              </a:r>
              <a:endParaRPr lang="en-GB" sz="1400" b="1" dirty="0">
                <a:solidFill>
                  <a:schemeClr val="bg1"/>
                </a:solidFill>
                <a:latin typeface="Arial" charset="0"/>
              </a:endParaRPr>
            </a:p>
            <a:p>
              <a:pPr eaLnBrk="0" hangingPunct="0">
                <a:buFont typeface="Wingdings" pitchFamily="2" charset="2"/>
                <a:buChar char="Ü"/>
              </a:pPr>
              <a:endParaRPr lang="en-GB" sz="1400" b="1" dirty="0">
                <a:solidFill>
                  <a:schemeClr val="bg1"/>
                </a:solidFill>
                <a:latin typeface="Arial" charset="0"/>
              </a:endParaRPr>
            </a:p>
            <a:p>
              <a:pPr eaLnBrk="0" hangingPunct="0">
                <a:buFont typeface="Wingdings" pitchFamily="2" charset="2"/>
                <a:buChar char="Ü"/>
              </a:pPr>
              <a:r>
                <a:rPr lang="en-GB" sz="1400" b="1" dirty="0">
                  <a:solidFill>
                    <a:schemeClr val="bg1"/>
                  </a:solidFill>
                  <a:latin typeface="Arial" charset="0"/>
                </a:rPr>
                <a:t>  </a:t>
              </a:r>
              <a:r>
                <a:rPr lang="hr-HR" sz="1400" b="1" dirty="0" smtClean="0">
                  <a:solidFill>
                    <a:schemeClr val="bg1"/>
                  </a:solidFill>
                  <a:latin typeface="Arial" charset="0"/>
                </a:rPr>
                <a:t>Mir i sigurnost </a:t>
              </a:r>
              <a:endParaRPr lang="en-GB" sz="1400" b="1" dirty="0">
                <a:solidFill>
                  <a:schemeClr val="bg1"/>
                </a:solidFill>
                <a:latin typeface="Arial" charset="0"/>
              </a:endParaRPr>
            </a:p>
            <a:p>
              <a:pPr eaLnBrk="0" hangingPunct="0">
                <a:buFont typeface="Wingdings" pitchFamily="2" charset="2"/>
                <a:buChar char="Ü"/>
              </a:pPr>
              <a:endParaRPr lang="en-GB" sz="1400" b="1" dirty="0">
                <a:solidFill>
                  <a:schemeClr val="bg1"/>
                </a:solidFill>
                <a:latin typeface="Arial" charset="0"/>
              </a:endParaRPr>
            </a:p>
            <a:p>
              <a:pPr eaLnBrk="0" hangingPunct="0">
                <a:buFont typeface="Wingdings" pitchFamily="2" charset="2"/>
                <a:buChar char="Ü"/>
              </a:pPr>
              <a:r>
                <a:rPr lang="en-GB" sz="1400" b="1" dirty="0">
                  <a:solidFill>
                    <a:schemeClr val="bg1"/>
                  </a:solidFill>
                  <a:latin typeface="Arial" charset="0"/>
                </a:rPr>
                <a:t>  </a:t>
              </a:r>
              <a:r>
                <a:rPr lang="hr-HR" sz="1400" b="1" dirty="0" smtClean="0">
                  <a:solidFill>
                    <a:schemeClr val="bg1"/>
                  </a:solidFill>
                  <a:latin typeface="Arial" charset="0"/>
                </a:rPr>
                <a:t>Ljubav i bratstvo  </a:t>
              </a:r>
              <a:endParaRPr lang="en-GB" sz="1400" b="1" dirty="0">
                <a:solidFill>
                  <a:schemeClr val="bg1"/>
                </a:solidFill>
                <a:latin typeface="Arial" charset="0"/>
              </a:endParaRPr>
            </a:p>
            <a:p>
              <a:pPr eaLnBrk="0" hangingPunct="0"/>
              <a:r>
                <a:rPr lang="en-GB" sz="1400" b="1" dirty="0">
                  <a:solidFill>
                    <a:schemeClr val="bg1"/>
                  </a:solidFill>
                  <a:latin typeface="Arial" charset="0"/>
                </a:rPr>
                <a:t> </a:t>
              </a:r>
            </a:p>
          </p:txBody>
        </p:sp>
      </p:gr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7863"/>
                                        </p:tgtEl>
                                        <p:attrNameLst>
                                          <p:attrName>style.visibility</p:attrName>
                                        </p:attrNameLst>
                                      </p:cBhvr>
                                      <p:to>
                                        <p:strVal val="visible"/>
                                      </p:to>
                                    </p:set>
                                  </p:childTnLst>
                                </p:cTn>
                              </p:par>
                            </p:childTnLst>
                          </p:cTn>
                        </p:par>
                        <p:par>
                          <p:cTn id="7" fill="hold">
                            <p:stCondLst>
                              <p:cond delay="0"/>
                            </p:stCondLst>
                            <p:childTnLst>
                              <p:par>
                                <p:cTn id="8" presetID="12" presetClass="entr" presetSubtype="8" fill="hold" nodeType="afterEffect">
                                  <p:stCondLst>
                                    <p:cond delay="0"/>
                                  </p:stCondLst>
                                  <p:childTnLst>
                                    <p:set>
                                      <p:cBhvr>
                                        <p:cTn id="9" dur="1" fill="hold">
                                          <p:stCondLst>
                                            <p:cond delay="0"/>
                                          </p:stCondLst>
                                        </p:cTn>
                                        <p:tgtEl>
                                          <p:spTgt spid="377882"/>
                                        </p:tgtEl>
                                        <p:attrNameLst>
                                          <p:attrName>style.visibility</p:attrName>
                                        </p:attrNameLst>
                                      </p:cBhvr>
                                      <p:to>
                                        <p:strVal val="visible"/>
                                      </p:to>
                                    </p:set>
                                    <p:animEffect transition="in" filter="slide(fromLeft)">
                                      <p:cBhvr>
                                        <p:cTn id="10" dur="500"/>
                                        <p:tgtEl>
                                          <p:spTgt spid="3778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786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p:txBody>
          <a:bodyPr/>
          <a:lstStyle/>
          <a:p>
            <a:r>
              <a:rPr lang="hr-HR" dirty="0" smtClean="0">
                <a:solidFill>
                  <a:schemeClr val="accent2"/>
                </a:solidFill>
              </a:rPr>
              <a:t>Pogledajmo oko sebe... Gdje smo sada?</a:t>
            </a:r>
            <a:endParaRPr lang="en-US" dirty="0">
              <a:solidFill>
                <a:schemeClr val="accent2"/>
              </a:solidFill>
            </a:endParaRPr>
          </a:p>
        </p:txBody>
      </p:sp>
      <p:sp>
        <p:nvSpPr>
          <p:cNvPr id="378886" name="Rectangle 6"/>
          <p:cNvSpPr>
            <a:spLocks noGrp="1" noChangeArrowheads="1"/>
          </p:cNvSpPr>
          <p:nvPr>
            <p:ph type="body" idx="1"/>
          </p:nvPr>
        </p:nvSpPr>
        <p:spPr>
          <a:xfrm>
            <a:off x="457200" y="1371600"/>
            <a:ext cx="6851650" cy="4635500"/>
          </a:xfrm>
          <a:noFill/>
          <a:ln/>
        </p:spPr>
        <p:txBody>
          <a:bodyPr/>
          <a:lstStyle/>
          <a:p>
            <a:pPr>
              <a:buFont typeface="Wingdings" pitchFamily="2" charset="2"/>
              <a:buChar char="Ü"/>
            </a:pPr>
            <a:r>
              <a:rPr lang="hr-HR" sz="1800" b="1" dirty="0" smtClean="0">
                <a:solidFill>
                  <a:schemeClr val="tx1"/>
                </a:solidFill>
              </a:rPr>
              <a:t>Bog i </a:t>
            </a:r>
            <a:r>
              <a:rPr lang="hr-HR" sz="1800" b="1" dirty="0" smtClean="0">
                <a:solidFill>
                  <a:schemeClr val="tx1"/>
                </a:solidFill>
              </a:rPr>
              <a:t>vjera; </a:t>
            </a:r>
            <a:r>
              <a:rPr lang="hr-HR" sz="1800" b="1" dirty="0" smtClean="0">
                <a:solidFill>
                  <a:schemeClr val="tx1"/>
                </a:solidFill>
              </a:rPr>
              <a:t>zaboravljeni </a:t>
            </a:r>
            <a:endParaRPr lang="en-US" sz="1800" b="1" dirty="0">
              <a:solidFill>
                <a:schemeClr val="tx1"/>
              </a:solidFill>
            </a:endParaRPr>
          </a:p>
          <a:p>
            <a:pPr>
              <a:buFont typeface="Wingdings" pitchFamily="2" charset="2"/>
              <a:buChar char="Ü"/>
            </a:pPr>
            <a:r>
              <a:rPr lang="en-US" sz="1800" b="1" dirty="0" smtClean="0">
                <a:solidFill>
                  <a:schemeClr val="tx1"/>
                </a:solidFill>
              </a:rPr>
              <a:t>Idol</a:t>
            </a:r>
            <a:r>
              <a:rPr lang="hr-HR" sz="1800" b="1" dirty="0" smtClean="0">
                <a:solidFill>
                  <a:schemeClr val="tx1"/>
                </a:solidFill>
              </a:rPr>
              <a:t>i </a:t>
            </a:r>
            <a:r>
              <a:rPr lang="hr-HR" sz="1800" b="1" dirty="0" smtClean="0">
                <a:solidFill>
                  <a:schemeClr val="tx1"/>
                </a:solidFill>
              </a:rPr>
              <a:t>su prisutni</a:t>
            </a:r>
            <a:endParaRPr lang="en-US" sz="1800" b="1" dirty="0">
              <a:solidFill>
                <a:schemeClr val="tx1"/>
              </a:solidFill>
            </a:endParaRPr>
          </a:p>
          <a:p>
            <a:pPr>
              <a:buFont typeface="Wingdings" pitchFamily="2" charset="2"/>
              <a:buChar char="Ü"/>
            </a:pPr>
            <a:r>
              <a:rPr lang="hr-HR" sz="1800" b="1" dirty="0" smtClean="0">
                <a:solidFill>
                  <a:schemeClr val="tx1"/>
                </a:solidFill>
              </a:rPr>
              <a:t>Ratovi, sukobi i ubistva </a:t>
            </a:r>
            <a:endParaRPr lang="en-US" sz="1800" b="1" dirty="0">
              <a:solidFill>
                <a:schemeClr val="tx1"/>
              </a:solidFill>
            </a:endParaRPr>
          </a:p>
          <a:p>
            <a:pPr>
              <a:buFont typeface="Wingdings" pitchFamily="2" charset="2"/>
              <a:buChar char="Ü"/>
            </a:pPr>
            <a:r>
              <a:rPr lang="hr-HR" sz="1800" b="1" dirty="0" smtClean="0">
                <a:solidFill>
                  <a:schemeClr val="tx1"/>
                </a:solidFill>
              </a:rPr>
              <a:t>Teror i strah </a:t>
            </a:r>
            <a:endParaRPr lang="en-US" sz="1800" b="1" dirty="0">
              <a:solidFill>
                <a:schemeClr val="tx1"/>
              </a:solidFill>
            </a:endParaRPr>
          </a:p>
          <a:p>
            <a:pPr>
              <a:buFont typeface="Wingdings" pitchFamily="2" charset="2"/>
              <a:buChar char="Ü"/>
            </a:pPr>
            <a:r>
              <a:rPr lang="hr-HR" sz="1800" b="1" dirty="0" smtClean="0">
                <a:solidFill>
                  <a:schemeClr val="tx1"/>
                </a:solidFill>
              </a:rPr>
              <a:t>Korupcija </a:t>
            </a:r>
            <a:endParaRPr lang="en-US" sz="1800" b="1" dirty="0">
              <a:solidFill>
                <a:schemeClr val="tx1"/>
              </a:solidFill>
            </a:endParaRPr>
          </a:p>
          <a:p>
            <a:pPr>
              <a:buFont typeface="Wingdings" pitchFamily="2" charset="2"/>
              <a:buChar char="Ü"/>
            </a:pPr>
            <a:r>
              <a:rPr lang="hr-HR" sz="1800" b="1" dirty="0" smtClean="0">
                <a:solidFill>
                  <a:schemeClr val="tx1"/>
                </a:solidFill>
              </a:rPr>
              <a:t>Nepravda, nema ljudskih prava </a:t>
            </a:r>
            <a:endParaRPr lang="en-US" sz="1800" b="1" dirty="0">
              <a:solidFill>
                <a:schemeClr val="tx1"/>
              </a:solidFill>
            </a:endParaRPr>
          </a:p>
          <a:p>
            <a:pPr>
              <a:buFont typeface="Wingdings" pitchFamily="2" charset="2"/>
              <a:buChar char="Ü"/>
            </a:pPr>
            <a:r>
              <a:rPr lang="hr-HR" sz="1800" b="1" dirty="0" smtClean="0">
                <a:solidFill>
                  <a:schemeClr val="tx1"/>
                </a:solidFill>
              </a:rPr>
              <a:t>Diskriminacija siromašnih </a:t>
            </a:r>
            <a:endParaRPr lang="en-US" sz="1800" b="1" dirty="0">
              <a:solidFill>
                <a:schemeClr val="tx1"/>
              </a:solidFill>
            </a:endParaRPr>
          </a:p>
          <a:p>
            <a:pPr>
              <a:buFont typeface="Wingdings" pitchFamily="2" charset="2"/>
              <a:buChar char="Ü"/>
            </a:pPr>
            <a:r>
              <a:rPr lang="hr-HR" sz="1800" b="1" dirty="0" smtClean="0">
                <a:solidFill>
                  <a:schemeClr val="tx1"/>
                </a:solidFill>
              </a:rPr>
              <a:t>Progon žena i </a:t>
            </a:r>
            <a:r>
              <a:rPr lang="hr-HR" sz="1800" b="1" dirty="0" smtClean="0">
                <a:solidFill>
                  <a:schemeClr val="tx1"/>
                </a:solidFill>
              </a:rPr>
              <a:t>slabih </a:t>
            </a:r>
          </a:p>
          <a:p>
            <a:pPr>
              <a:buFont typeface="Wingdings" pitchFamily="2" charset="2"/>
              <a:buChar char="Ü"/>
            </a:pPr>
            <a:r>
              <a:rPr lang="hr-HR" sz="1800" b="1" dirty="0" smtClean="0">
                <a:solidFill>
                  <a:schemeClr val="tx1"/>
                </a:solidFill>
              </a:rPr>
              <a:t>Zbunjenost </a:t>
            </a:r>
            <a:r>
              <a:rPr lang="hr-HR" sz="1800" b="1" dirty="0" smtClean="0">
                <a:solidFill>
                  <a:schemeClr val="tx1"/>
                </a:solidFill>
              </a:rPr>
              <a:t>i nemir </a:t>
            </a:r>
            <a:endParaRPr lang="en-US" sz="1800" b="1" dirty="0">
              <a:solidFill>
                <a:schemeClr val="tx1"/>
              </a:solidFill>
            </a:endParaRPr>
          </a:p>
          <a:p>
            <a:pPr>
              <a:buFont typeface="Wingdings" pitchFamily="2" charset="2"/>
              <a:buChar char="Ü"/>
            </a:pPr>
            <a:endParaRPr lang="en-US" sz="1800" b="1" dirty="0">
              <a:solidFill>
                <a:schemeClr val="tx1"/>
              </a:solidFill>
            </a:endParaRPr>
          </a:p>
          <a:p>
            <a:pPr>
              <a:buFont typeface="Wingdings" pitchFamily="2" charset="2"/>
              <a:buChar char="Ü"/>
            </a:pPr>
            <a:endParaRPr lang="en-US" sz="1800" dirty="0"/>
          </a:p>
          <a:p>
            <a:pPr>
              <a:buFont typeface="Wingdings" pitchFamily="2" charset="2"/>
              <a:buChar char="Ü"/>
            </a:pPr>
            <a:endParaRPr lang="en-US" sz="1800" dirty="0"/>
          </a:p>
          <a:p>
            <a:pPr>
              <a:buFont typeface="Wingdings" pitchFamily="2" charset="2"/>
              <a:buChar char="Ü"/>
            </a:pPr>
            <a:endParaRPr lang="en-US" sz="1800" dirty="0"/>
          </a:p>
          <a:p>
            <a:pPr>
              <a:buFont typeface="Wingdings" pitchFamily="2" charset="2"/>
              <a:buChar char="Ü"/>
            </a:pPr>
            <a:endParaRPr lang="en-US" sz="1800" dirty="0"/>
          </a:p>
          <a:p>
            <a:endParaRPr lang="en-US" sz="1800" b="1" dirty="0"/>
          </a:p>
          <a:p>
            <a:endParaRPr lang="en-US" sz="3600" b="1" dirty="0"/>
          </a:p>
          <a:p>
            <a:endParaRPr lang="en-US" b="1" dirty="0"/>
          </a:p>
        </p:txBody>
      </p:sp>
      <p:sp>
        <p:nvSpPr>
          <p:cNvPr id="378887" name="Rectangle 7"/>
          <p:cNvSpPr>
            <a:spLocks noChangeArrowheads="1"/>
          </p:cNvSpPr>
          <p:nvPr/>
        </p:nvSpPr>
        <p:spPr bwMode="auto">
          <a:xfrm>
            <a:off x="5076825" y="5876925"/>
            <a:ext cx="3816350" cy="609600"/>
          </a:xfrm>
          <a:prstGeom prst="rect">
            <a:avLst/>
          </a:prstGeom>
          <a:solidFill>
            <a:srgbClr val="6699FF"/>
          </a:solidFill>
          <a:ln w="9525" algn="ctr">
            <a:noFill/>
            <a:miter lim="800000"/>
            <a:headEnd/>
            <a:tailEnd/>
          </a:ln>
          <a:effectLst/>
        </p:spPr>
        <p:txBody>
          <a:bodyPr wrap="none" anchor="ctr"/>
          <a:lstStyle/>
          <a:p>
            <a:pPr algn="ctr" eaLnBrk="0" hangingPunct="0"/>
            <a:r>
              <a:rPr lang="en-US" sz="1800" b="1" dirty="0">
                <a:latin typeface="Arial" charset="0"/>
              </a:rPr>
              <a:t>We need Muhammad’s guidance…</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78887"/>
                                        </p:tgtEl>
                                        <p:attrNameLst>
                                          <p:attrName>style.visibility</p:attrName>
                                        </p:attrNameLst>
                                      </p:cBhvr>
                                      <p:to>
                                        <p:strVal val="visible"/>
                                      </p:to>
                                    </p:set>
                                    <p:anim calcmode="lin" valueType="num">
                                      <p:cBhvr additive="base">
                                        <p:cTn id="7" dur="500" fill="hold"/>
                                        <p:tgtEl>
                                          <p:spTgt spid="378887"/>
                                        </p:tgtEl>
                                        <p:attrNameLst>
                                          <p:attrName>ppt_x</p:attrName>
                                        </p:attrNameLst>
                                      </p:cBhvr>
                                      <p:tavLst>
                                        <p:tav tm="0">
                                          <p:val>
                                            <p:strVal val="#ppt_x"/>
                                          </p:val>
                                        </p:tav>
                                        <p:tav tm="100000">
                                          <p:val>
                                            <p:strVal val="#ppt_x"/>
                                          </p:val>
                                        </p:tav>
                                      </p:tavLst>
                                    </p:anim>
                                    <p:anim calcmode="lin" valueType="num">
                                      <p:cBhvr additive="base">
                                        <p:cTn id="8" dur="500" fill="hold"/>
                                        <p:tgtEl>
                                          <p:spTgt spid="37888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88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7" name="Rectangle 3"/>
          <p:cNvSpPr>
            <a:spLocks noGrp="1" noChangeArrowheads="1"/>
          </p:cNvSpPr>
          <p:nvPr>
            <p:ph type="body" idx="1"/>
          </p:nvPr>
        </p:nvSpPr>
        <p:spPr>
          <a:xfrm>
            <a:off x="179388" y="1484313"/>
            <a:ext cx="8785225" cy="2449512"/>
          </a:xfrm>
        </p:spPr>
        <p:txBody>
          <a:bodyPr/>
          <a:lstStyle/>
          <a:p>
            <a:pPr>
              <a:lnSpc>
                <a:spcPct val="90000"/>
              </a:lnSpc>
              <a:spcBef>
                <a:spcPct val="20000"/>
              </a:spcBef>
              <a:spcAft>
                <a:spcPct val="20000"/>
              </a:spcAft>
              <a:buFont typeface="Wingdings" pitchFamily="2" charset="2"/>
              <a:buChar char="Ü"/>
            </a:pPr>
            <a:r>
              <a:rPr lang="hr-HR" sz="1800" b="1" dirty="0" smtClean="0">
                <a:solidFill>
                  <a:schemeClr val="tx1"/>
                </a:solidFill>
              </a:rPr>
              <a:t>Rođen u Mekki (Saudijska Arabija) 570.godine, bio je trgovac.</a:t>
            </a:r>
            <a:endParaRPr lang="en-US" sz="1800" b="1" dirty="0">
              <a:solidFill>
                <a:schemeClr val="tx1"/>
              </a:solidFill>
            </a:endParaRPr>
          </a:p>
          <a:p>
            <a:pPr>
              <a:lnSpc>
                <a:spcPct val="90000"/>
              </a:lnSpc>
              <a:spcBef>
                <a:spcPct val="20000"/>
              </a:spcBef>
              <a:spcAft>
                <a:spcPct val="20000"/>
              </a:spcAft>
              <a:buFont typeface="Wingdings" pitchFamily="2" charset="2"/>
              <a:buChar char="Ü"/>
            </a:pPr>
            <a:r>
              <a:rPr lang="hr-HR" sz="1800" b="1" dirty="0" smtClean="0">
                <a:solidFill>
                  <a:schemeClr val="tx1"/>
                </a:solidFill>
              </a:rPr>
              <a:t>Kod ljudi je bio poznat kao </a:t>
            </a:r>
            <a:r>
              <a:rPr lang="hr-HR" sz="1800" b="1" dirty="0" smtClean="0">
                <a:solidFill>
                  <a:schemeClr val="tx1"/>
                </a:solidFill>
              </a:rPr>
              <a:t>povjerljiv i pouzdan </a:t>
            </a:r>
            <a:endParaRPr lang="en-US" sz="1800" b="1" dirty="0">
              <a:solidFill>
                <a:schemeClr val="tx1"/>
              </a:solidFill>
            </a:endParaRPr>
          </a:p>
          <a:p>
            <a:pPr>
              <a:lnSpc>
                <a:spcPct val="90000"/>
              </a:lnSpc>
              <a:spcBef>
                <a:spcPct val="20000"/>
              </a:spcBef>
              <a:spcAft>
                <a:spcPct val="20000"/>
              </a:spcAft>
              <a:buFont typeface="Wingdings" pitchFamily="2" charset="2"/>
              <a:buChar char="Ü"/>
            </a:pPr>
            <a:r>
              <a:rPr lang="hr-HR" sz="1800" b="1" dirty="0" smtClean="0">
                <a:solidFill>
                  <a:schemeClr val="tx1"/>
                </a:solidFill>
              </a:rPr>
              <a:t>Oženio se u dvadeset i petoj godini života </a:t>
            </a:r>
            <a:endParaRPr lang="en-US" sz="1800" b="1" dirty="0">
              <a:solidFill>
                <a:schemeClr val="tx1"/>
              </a:solidFill>
            </a:endParaRPr>
          </a:p>
          <a:p>
            <a:pPr>
              <a:lnSpc>
                <a:spcPct val="90000"/>
              </a:lnSpc>
              <a:spcBef>
                <a:spcPct val="20000"/>
              </a:spcBef>
              <a:spcAft>
                <a:spcPct val="20000"/>
              </a:spcAft>
              <a:buFont typeface="Wingdings" pitchFamily="2" charset="2"/>
              <a:buNone/>
            </a:pPr>
            <a:r>
              <a:rPr lang="hr-HR" sz="1800" dirty="0" smtClean="0">
                <a:solidFill>
                  <a:schemeClr val="accent2"/>
                </a:solidFill>
              </a:rPr>
              <a:t>Njegov vanjski izgled; </a:t>
            </a:r>
            <a:endParaRPr lang="en-US" sz="1800" dirty="0">
              <a:solidFill>
                <a:schemeClr val="accent2"/>
              </a:solidFill>
            </a:endParaRPr>
          </a:p>
          <a:p>
            <a:pPr>
              <a:lnSpc>
                <a:spcPct val="90000"/>
              </a:lnSpc>
              <a:spcBef>
                <a:spcPct val="20000"/>
              </a:spcBef>
              <a:spcAft>
                <a:spcPct val="20000"/>
              </a:spcAft>
              <a:buFont typeface="Wingdings" pitchFamily="2" charset="2"/>
              <a:buNone/>
            </a:pPr>
            <a:r>
              <a:rPr lang="en-US" sz="1400" dirty="0"/>
              <a:t> </a:t>
            </a:r>
            <a:endParaRPr lang="en-US" sz="1400" b="1" dirty="0">
              <a:solidFill>
                <a:schemeClr val="tx1"/>
              </a:solidFill>
            </a:endParaRPr>
          </a:p>
        </p:txBody>
      </p:sp>
      <p:sp>
        <p:nvSpPr>
          <p:cNvPr id="379906" name="Rectangle 2"/>
          <p:cNvSpPr>
            <a:spLocks noGrp="1" noChangeArrowheads="1"/>
          </p:cNvSpPr>
          <p:nvPr>
            <p:ph type="title"/>
          </p:nvPr>
        </p:nvSpPr>
        <p:spPr/>
        <p:txBody>
          <a:bodyPr/>
          <a:lstStyle/>
          <a:p>
            <a:r>
              <a:rPr lang="en-US" dirty="0" err="1" smtClean="0">
                <a:solidFill>
                  <a:schemeClr val="accent2"/>
                </a:solidFill>
              </a:rPr>
              <a:t>Muhamm</a:t>
            </a:r>
            <a:r>
              <a:rPr lang="hr-HR" dirty="0" smtClean="0">
                <a:solidFill>
                  <a:schemeClr val="accent2"/>
                </a:solidFill>
              </a:rPr>
              <a:t>ed a.s.</a:t>
            </a:r>
            <a:endParaRPr lang="en-US" dirty="0">
              <a:solidFill>
                <a:schemeClr val="accent2"/>
              </a:solidFill>
            </a:endParaRPr>
          </a:p>
        </p:txBody>
      </p:sp>
      <p:grpSp>
        <p:nvGrpSpPr>
          <p:cNvPr id="379919" name="Group 15"/>
          <p:cNvGrpSpPr>
            <a:grpSpLocks/>
          </p:cNvGrpSpPr>
          <p:nvPr/>
        </p:nvGrpSpPr>
        <p:grpSpPr bwMode="auto">
          <a:xfrm>
            <a:off x="684213" y="3573463"/>
            <a:ext cx="2736850" cy="935037"/>
            <a:chOff x="431" y="2251"/>
            <a:chExt cx="1724" cy="589"/>
          </a:xfrm>
        </p:grpSpPr>
        <p:sp>
          <p:nvSpPr>
            <p:cNvPr id="379911" name="Text Box 7"/>
            <p:cNvSpPr txBox="1">
              <a:spLocks noChangeArrowheads="1"/>
            </p:cNvSpPr>
            <p:nvPr/>
          </p:nvSpPr>
          <p:spPr bwMode="auto">
            <a:xfrm>
              <a:off x="431" y="2251"/>
              <a:ext cx="1724" cy="407"/>
            </a:xfrm>
            <a:prstGeom prst="rect">
              <a:avLst/>
            </a:prstGeom>
            <a:noFill/>
            <a:ln w="9525">
              <a:noFill/>
              <a:miter lim="800000"/>
              <a:headEnd/>
              <a:tailEnd/>
            </a:ln>
            <a:effectLst/>
          </p:spPr>
          <p:txBody>
            <a:bodyPr lIns="45720" rIns="45720">
              <a:spAutoFit/>
            </a:bodyPr>
            <a:lstStyle/>
            <a:p>
              <a:pPr algn="ctr" eaLnBrk="0" hangingPunct="0"/>
              <a:r>
                <a:rPr lang="en-GB" sz="1800" b="1" dirty="0" smtClean="0">
                  <a:solidFill>
                    <a:schemeClr val="accent2"/>
                  </a:solidFill>
                  <a:latin typeface="Arial" charset="0"/>
                </a:rPr>
                <a:t>“</a:t>
              </a:r>
              <a:r>
                <a:rPr lang="hr-HR" sz="1800" b="1" dirty="0">
                  <a:solidFill>
                    <a:schemeClr val="accent2"/>
                  </a:solidFill>
                  <a:latin typeface="Arial" charset="0"/>
                </a:rPr>
                <a:t>l</a:t>
              </a:r>
              <a:r>
                <a:rPr lang="hr-HR" sz="1800" b="1" dirty="0" smtClean="0">
                  <a:solidFill>
                    <a:schemeClr val="accent2"/>
                  </a:solidFill>
                  <a:latin typeface="Arial" charset="0"/>
                </a:rPr>
                <a:t>ijepe značajke, svijetlo lice, simpatičan</a:t>
              </a:r>
              <a:r>
                <a:rPr lang="en-US" sz="1800" b="1" dirty="0" smtClean="0">
                  <a:solidFill>
                    <a:schemeClr val="accent2"/>
                  </a:solidFill>
                  <a:latin typeface="Arial" charset="0"/>
                </a:rPr>
                <a:t>”</a:t>
              </a:r>
              <a:r>
                <a:rPr lang="en-GB" sz="1800" b="1" dirty="0" smtClean="0">
                  <a:solidFill>
                    <a:schemeClr val="accent2"/>
                  </a:solidFill>
                  <a:latin typeface="Arial" charset="0"/>
                </a:rPr>
                <a:t> </a:t>
              </a:r>
              <a:endParaRPr lang="en-GB" sz="1800" b="1" dirty="0">
                <a:solidFill>
                  <a:schemeClr val="accent2"/>
                </a:solidFill>
                <a:latin typeface="Arial" charset="0"/>
              </a:endParaRPr>
            </a:p>
          </p:txBody>
        </p:sp>
        <p:sp>
          <p:nvSpPr>
            <p:cNvPr id="379915" name="Line 11"/>
            <p:cNvSpPr>
              <a:spLocks noChangeShapeType="1"/>
            </p:cNvSpPr>
            <p:nvPr/>
          </p:nvSpPr>
          <p:spPr bwMode="auto">
            <a:xfrm>
              <a:off x="521" y="2296"/>
              <a:ext cx="0" cy="544"/>
            </a:xfrm>
            <a:prstGeom prst="line">
              <a:avLst/>
            </a:prstGeom>
            <a:noFill/>
            <a:ln w="76200">
              <a:solidFill>
                <a:srgbClr val="CC3300"/>
              </a:solidFill>
              <a:round/>
              <a:headEnd/>
              <a:tailEnd/>
            </a:ln>
            <a:effectLst/>
          </p:spPr>
          <p:txBody>
            <a:bodyPr/>
            <a:lstStyle/>
            <a:p>
              <a:endParaRPr lang="hr-HR"/>
            </a:p>
          </p:txBody>
        </p:sp>
      </p:grpSp>
      <p:grpSp>
        <p:nvGrpSpPr>
          <p:cNvPr id="379920" name="Group 16"/>
          <p:cNvGrpSpPr>
            <a:grpSpLocks/>
          </p:cNvGrpSpPr>
          <p:nvPr/>
        </p:nvGrpSpPr>
        <p:grpSpPr bwMode="auto">
          <a:xfrm>
            <a:off x="4787900" y="3500438"/>
            <a:ext cx="2736850" cy="1200150"/>
            <a:chOff x="3016" y="2205"/>
            <a:chExt cx="1724" cy="756"/>
          </a:xfrm>
        </p:grpSpPr>
        <p:sp>
          <p:nvSpPr>
            <p:cNvPr id="379912" name="Text Box 8"/>
            <p:cNvSpPr txBox="1">
              <a:spLocks noChangeArrowheads="1"/>
            </p:cNvSpPr>
            <p:nvPr/>
          </p:nvSpPr>
          <p:spPr bwMode="auto">
            <a:xfrm>
              <a:off x="3016" y="2205"/>
              <a:ext cx="1724" cy="756"/>
            </a:xfrm>
            <a:prstGeom prst="rect">
              <a:avLst/>
            </a:prstGeom>
            <a:noFill/>
            <a:ln w="9525">
              <a:noFill/>
              <a:miter lim="800000"/>
              <a:headEnd/>
              <a:tailEnd/>
            </a:ln>
            <a:effectLst/>
          </p:spPr>
          <p:txBody>
            <a:bodyPr lIns="45720" rIns="45720">
              <a:spAutoFit/>
            </a:bodyPr>
            <a:lstStyle/>
            <a:p>
              <a:pPr algn="ctr" eaLnBrk="0" hangingPunct="0"/>
              <a:r>
                <a:rPr lang="en-GB" sz="1800" b="1" dirty="0" smtClean="0">
                  <a:solidFill>
                    <a:srgbClr val="990000"/>
                  </a:solidFill>
                  <a:latin typeface="Arial" charset="0"/>
                </a:rPr>
                <a:t>“</a:t>
              </a:r>
              <a:r>
                <a:rPr lang="hr-HR" sz="1800" b="1" dirty="0" smtClean="0">
                  <a:solidFill>
                    <a:srgbClr val="990000"/>
                  </a:solidFill>
                  <a:latin typeface="Arial" charset="0"/>
                </a:rPr>
                <a:t>ljubak</a:t>
              </a:r>
              <a:r>
                <a:rPr lang="en-US" sz="1800" b="1" dirty="0" smtClean="0">
                  <a:solidFill>
                    <a:srgbClr val="990000"/>
                  </a:solidFill>
                  <a:latin typeface="Arial" charset="0"/>
                </a:rPr>
                <a:t>, </a:t>
              </a:r>
              <a:r>
                <a:rPr lang="hr-HR" sz="1800" b="1" dirty="0" smtClean="0">
                  <a:solidFill>
                    <a:srgbClr val="990000"/>
                  </a:solidFill>
                  <a:latin typeface="Arial" charset="0"/>
                </a:rPr>
                <a:t>lijepe građe</a:t>
              </a:r>
              <a:r>
                <a:rPr lang="en-US" sz="1800" b="1" dirty="0" smtClean="0">
                  <a:solidFill>
                    <a:srgbClr val="990000"/>
                  </a:solidFill>
                  <a:latin typeface="Arial" charset="0"/>
                </a:rPr>
                <a:t>, </a:t>
              </a:r>
              <a:r>
                <a:rPr lang="hr-HR" sz="1800" b="1" dirty="0" smtClean="0">
                  <a:solidFill>
                    <a:srgbClr val="990000"/>
                  </a:solidFill>
                  <a:latin typeface="Arial" charset="0"/>
                </a:rPr>
                <a:t>crnih i krupnih očiju</a:t>
              </a:r>
              <a:r>
                <a:rPr lang="en-US" sz="1800" b="1" dirty="0" smtClean="0">
                  <a:solidFill>
                    <a:srgbClr val="990000"/>
                  </a:solidFill>
                  <a:latin typeface="Arial" charset="0"/>
                </a:rPr>
                <a:t>, </a:t>
              </a:r>
              <a:r>
                <a:rPr lang="hr-HR" sz="1800" b="1" dirty="0" smtClean="0">
                  <a:solidFill>
                    <a:srgbClr val="990000"/>
                  </a:solidFill>
                  <a:latin typeface="Arial" charset="0"/>
                </a:rPr>
                <a:t>duge i jake kose</a:t>
              </a:r>
              <a:r>
                <a:rPr lang="en-US" sz="1800" b="1" dirty="0" smtClean="0">
                  <a:solidFill>
                    <a:srgbClr val="990000"/>
                  </a:solidFill>
                  <a:latin typeface="Arial" charset="0"/>
                </a:rPr>
                <a:t>, </a:t>
              </a:r>
              <a:r>
                <a:rPr lang="hr-HR" sz="1800" b="1" dirty="0" smtClean="0">
                  <a:solidFill>
                    <a:srgbClr val="990000"/>
                  </a:solidFill>
                  <a:latin typeface="Arial" charset="0"/>
                </a:rPr>
                <a:t>jasnog glasa</a:t>
              </a:r>
              <a:r>
                <a:rPr lang="en-US" sz="1800" b="1" dirty="0" smtClean="0">
                  <a:solidFill>
                    <a:srgbClr val="990000"/>
                  </a:solidFill>
                  <a:latin typeface="Arial" charset="0"/>
                </a:rPr>
                <a:t> </a:t>
              </a:r>
              <a:r>
                <a:rPr lang="en-US" sz="1800" b="1" dirty="0">
                  <a:solidFill>
                    <a:srgbClr val="990000"/>
                  </a:solidFill>
                  <a:latin typeface="Arial" charset="0"/>
                </a:rPr>
                <a:t>…”</a:t>
              </a:r>
              <a:r>
                <a:rPr lang="en-GB" sz="1800" b="1" dirty="0">
                  <a:solidFill>
                    <a:srgbClr val="990000"/>
                  </a:solidFill>
                  <a:latin typeface="Arial" charset="0"/>
                </a:rPr>
                <a:t> </a:t>
              </a:r>
            </a:p>
          </p:txBody>
        </p:sp>
        <p:sp>
          <p:nvSpPr>
            <p:cNvPr id="379916" name="Line 12"/>
            <p:cNvSpPr>
              <a:spLocks noChangeShapeType="1"/>
            </p:cNvSpPr>
            <p:nvPr/>
          </p:nvSpPr>
          <p:spPr bwMode="auto">
            <a:xfrm>
              <a:off x="3061" y="2251"/>
              <a:ext cx="0" cy="680"/>
            </a:xfrm>
            <a:prstGeom prst="line">
              <a:avLst/>
            </a:prstGeom>
            <a:noFill/>
            <a:ln w="76200">
              <a:solidFill>
                <a:srgbClr val="006666"/>
              </a:solidFill>
              <a:round/>
              <a:headEnd/>
              <a:tailEnd/>
            </a:ln>
            <a:effectLst/>
          </p:spPr>
          <p:txBody>
            <a:bodyPr/>
            <a:lstStyle/>
            <a:p>
              <a:endParaRPr lang="hr-HR"/>
            </a:p>
          </p:txBody>
        </p:sp>
      </p:grpSp>
      <p:grpSp>
        <p:nvGrpSpPr>
          <p:cNvPr id="379921" name="Group 17"/>
          <p:cNvGrpSpPr>
            <a:grpSpLocks/>
          </p:cNvGrpSpPr>
          <p:nvPr/>
        </p:nvGrpSpPr>
        <p:grpSpPr bwMode="auto">
          <a:xfrm>
            <a:off x="4787900" y="5084763"/>
            <a:ext cx="2736850" cy="863600"/>
            <a:chOff x="2789" y="3203"/>
            <a:chExt cx="1724" cy="544"/>
          </a:xfrm>
        </p:grpSpPr>
        <p:sp>
          <p:nvSpPr>
            <p:cNvPr id="379914" name="Text Box 10"/>
            <p:cNvSpPr txBox="1">
              <a:spLocks noChangeArrowheads="1"/>
            </p:cNvSpPr>
            <p:nvPr/>
          </p:nvSpPr>
          <p:spPr bwMode="auto">
            <a:xfrm>
              <a:off x="2789" y="3249"/>
              <a:ext cx="1724" cy="407"/>
            </a:xfrm>
            <a:prstGeom prst="rect">
              <a:avLst/>
            </a:prstGeom>
            <a:noFill/>
            <a:ln w="9525">
              <a:noFill/>
              <a:miter lim="800000"/>
              <a:headEnd/>
              <a:tailEnd/>
            </a:ln>
            <a:effectLst/>
          </p:spPr>
          <p:txBody>
            <a:bodyPr lIns="45720" rIns="45720">
              <a:spAutoFit/>
            </a:bodyPr>
            <a:lstStyle/>
            <a:p>
              <a:pPr algn="ctr" eaLnBrk="0" hangingPunct="0"/>
              <a:r>
                <a:rPr lang="en-GB" sz="1800" b="1" dirty="0">
                  <a:solidFill>
                    <a:srgbClr val="333300"/>
                  </a:solidFill>
                  <a:latin typeface="Arial" charset="0"/>
                </a:rPr>
                <a:t>“</a:t>
              </a:r>
              <a:r>
                <a:rPr lang="en-US" sz="1800" b="1" dirty="0">
                  <a:solidFill>
                    <a:srgbClr val="333300"/>
                  </a:solidFill>
                  <a:latin typeface="Arial" charset="0"/>
                </a:rPr>
                <a:t>… </a:t>
              </a:r>
              <a:r>
                <a:rPr lang="hr-HR" sz="1800" b="1" dirty="0" smtClean="0">
                  <a:solidFill>
                    <a:srgbClr val="333300"/>
                  </a:solidFill>
                  <a:latin typeface="Arial" charset="0"/>
                </a:rPr>
                <a:t>šarmantnog izgleda</a:t>
              </a:r>
              <a:r>
                <a:rPr lang="en-US" sz="1800" b="1" dirty="0" smtClean="0">
                  <a:solidFill>
                    <a:srgbClr val="333300"/>
                  </a:solidFill>
                  <a:latin typeface="Arial" charset="0"/>
                </a:rPr>
                <a:t>…”</a:t>
              </a:r>
              <a:endParaRPr lang="en-GB" sz="1800" b="1" dirty="0">
                <a:solidFill>
                  <a:srgbClr val="333300"/>
                </a:solidFill>
                <a:latin typeface="Arial" charset="0"/>
              </a:endParaRPr>
            </a:p>
          </p:txBody>
        </p:sp>
        <p:sp>
          <p:nvSpPr>
            <p:cNvPr id="379917" name="Line 13"/>
            <p:cNvSpPr>
              <a:spLocks noChangeShapeType="1"/>
            </p:cNvSpPr>
            <p:nvPr/>
          </p:nvSpPr>
          <p:spPr bwMode="auto">
            <a:xfrm>
              <a:off x="2789" y="3203"/>
              <a:ext cx="0" cy="544"/>
            </a:xfrm>
            <a:prstGeom prst="line">
              <a:avLst/>
            </a:prstGeom>
            <a:noFill/>
            <a:ln w="76200">
              <a:solidFill>
                <a:srgbClr val="FF9900"/>
              </a:solidFill>
              <a:round/>
              <a:headEnd/>
              <a:tailEnd/>
            </a:ln>
            <a:effectLst/>
          </p:spPr>
          <p:txBody>
            <a:bodyPr/>
            <a:lstStyle/>
            <a:p>
              <a:endParaRPr lang="hr-HR"/>
            </a:p>
          </p:txBody>
        </p:sp>
      </p:grpSp>
      <p:grpSp>
        <p:nvGrpSpPr>
          <p:cNvPr id="379922" name="Group 18"/>
          <p:cNvGrpSpPr>
            <a:grpSpLocks/>
          </p:cNvGrpSpPr>
          <p:nvPr/>
        </p:nvGrpSpPr>
        <p:grpSpPr bwMode="auto">
          <a:xfrm>
            <a:off x="755650" y="4797423"/>
            <a:ext cx="2881313" cy="1295400"/>
            <a:chOff x="476" y="3022"/>
            <a:chExt cx="1815" cy="816"/>
          </a:xfrm>
        </p:grpSpPr>
        <p:sp>
          <p:nvSpPr>
            <p:cNvPr id="379913" name="Text Box 9"/>
            <p:cNvSpPr txBox="1">
              <a:spLocks noChangeArrowheads="1"/>
            </p:cNvSpPr>
            <p:nvPr/>
          </p:nvSpPr>
          <p:spPr bwMode="auto">
            <a:xfrm>
              <a:off x="567" y="3022"/>
              <a:ext cx="1724" cy="582"/>
            </a:xfrm>
            <a:prstGeom prst="rect">
              <a:avLst/>
            </a:prstGeom>
            <a:noFill/>
            <a:ln w="9525">
              <a:noFill/>
              <a:miter lim="800000"/>
              <a:headEnd/>
              <a:tailEnd/>
            </a:ln>
            <a:effectLst/>
          </p:spPr>
          <p:txBody>
            <a:bodyPr lIns="45720" rIns="45720">
              <a:spAutoFit/>
            </a:bodyPr>
            <a:lstStyle/>
            <a:p>
              <a:pPr algn="ctr" eaLnBrk="0" hangingPunct="0"/>
              <a:r>
                <a:rPr lang="en-GB" sz="1800" b="1" dirty="0">
                  <a:solidFill>
                    <a:srgbClr val="FF3300"/>
                  </a:solidFill>
                  <a:latin typeface="Arial" charset="0"/>
                </a:rPr>
                <a:t>“</a:t>
              </a:r>
              <a:r>
                <a:rPr lang="en-US" sz="1800" b="1" dirty="0">
                  <a:solidFill>
                    <a:srgbClr val="FF3300"/>
                  </a:solidFill>
                  <a:latin typeface="Arial" charset="0"/>
                </a:rPr>
                <a:t>… </a:t>
              </a:r>
              <a:r>
                <a:rPr lang="hr-HR" sz="1800" b="1" dirty="0" smtClean="0">
                  <a:solidFill>
                    <a:srgbClr val="FF3300"/>
                  </a:solidFill>
                  <a:latin typeface="Arial" charset="0"/>
                </a:rPr>
                <a:t>zadivljujući </a:t>
              </a:r>
              <a:r>
                <a:rPr lang="hr-HR" sz="1800" b="1" dirty="0" smtClean="0">
                  <a:solidFill>
                    <a:srgbClr val="FF3300"/>
                  </a:solidFill>
                  <a:latin typeface="Arial" charset="0"/>
                </a:rPr>
                <a:t>za posmatrati</a:t>
              </a:r>
              <a:r>
                <a:rPr lang="en-US" sz="1800" b="1" dirty="0" smtClean="0">
                  <a:solidFill>
                    <a:srgbClr val="FF3300"/>
                  </a:solidFill>
                  <a:latin typeface="Arial" charset="0"/>
                </a:rPr>
                <a:t>, </a:t>
              </a:r>
              <a:r>
                <a:rPr lang="hr-HR" sz="1800" b="1" dirty="0" smtClean="0">
                  <a:solidFill>
                    <a:srgbClr val="FF3300"/>
                  </a:solidFill>
                  <a:latin typeface="Arial" charset="0"/>
                </a:rPr>
                <a:t>prelijepog govora</a:t>
              </a:r>
              <a:r>
                <a:rPr lang="en-US" sz="1800" b="1" dirty="0" smtClean="0">
                  <a:solidFill>
                    <a:srgbClr val="FF3300"/>
                  </a:solidFill>
                  <a:latin typeface="Arial" charset="0"/>
                </a:rPr>
                <a:t>…”</a:t>
              </a:r>
              <a:endParaRPr lang="en-GB" sz="1800" b="1" dirty="0">
                <a:solidFill>
                  <a:srgbClr val="FF3300"/>
                </a:solidFill>
                <a:latin typeface="Arial" charset="0"/>
              </a:endParaRPr>
            </a:p>
          </p:txBody>
        </p:sp>
        <p:sp>
          <p:nvSpPr>
            <p:cNvPr id="379918" name="Line 14"/>
            <p:cNvSpPr>
              <a:spLocks noChangeShapeType="1"/>
            </p:cNvSpPr>
            <p:nvPr/>
          </p:nvSpPr>
          <p:spPr bwMode="auto">
            <a:xfrm>
              <a:off x="476" y="3067"/>
              <a:ext cx="0" cy="771"/>
            </a:xfrm>
            <a:prstGeom prst="line">
              <a:avLst/>
            </a:prstGeom>
            <a:noFill/>
            <a:ln w="76200">
              <a:solidFill>
                <a:srgbClr val="000099"/>
              </a:solidFill>
              <a:round/>
              <a:headEnd/>
              <a:tailEnd/>
            </a:ln>
            <a:effectLst/>
          </p:spPr>
          <p:txBody>
            <a:bodyPr/>
            <a:lstStyle/>
            <a:p>
              <a:endParaRPr lang="hr-HR"/>
            </a:p>
          </p:txBody>
        </p:sp>
      </p:gr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79919"/>
                                        </p:tgtEl>
                                        <p:attrNameLst>
                                          <p:attrName>style.visibility</p:attrName>
                                        </p:attrNameLst>
                                      </p:cBhvr>
                                      <p:to>
                                        <p:strVal val="visible"/>
                                      </p:to>
                                    </p:set>
                                    <p:anim calcmode="lin" valueType="num">
                                      <p:cBhvr>
                                        <p:cTn id="7" dur="500" fill="hold"/>
                                        <p:tgtEl>
                                          <p:spTgt spid="379919"/>
                                        </p:tgtEl>
                                        <p:attrNameLst>
                                          <p:attrName>ppt_w</p:attrName>
                                        </p:attrNameLst>
                                      </p:cBhvr>
                                      <p:tavLst>
                                        <p:tav tm="0">
                                          <p:val>
                                            <p:fltVal val="0"/>
                                          </p:val>
                                        </p:tav>
                                        <p:tav tm="100000">
                                          <p:val>
                                            <p:strVal val="#ppt_w"/>
                                          </p:val>
                                        </p:tav>
                                      </p:tavLst>
                                    </p:anim>
                                    <p:anim calcmode="lin" valueType="num">
                                      <p:cBhvr>
                                        <p:cTn id="8" dur="500" fill="hold"/>
                                        <p:tgtEl>
                                          <p:spTgt spid="379919"/>
                                        </p:tgtEl>
                                        <p:attrNameLst>
                                          <p:attrName>ppt_h</p:attrName>
                                        </p:attrNameLst>
                                      </p:cBhvr>
                                      <p:tavLst>
                                        <p:tav tm="0">
                                          <p:val>
                                            <p:fltVal val="0"/>
                                          </p:val>
                                        </p:tav>
                                        <p:tav tm="100000">
                                          <p:val>
                                            <p:strVal val="#ppt_h"/>
                                          </p:val>
                                        </p:tav>
                                      </p:tavLst>
                                    </p:anim>
                                    <p:animEffect transition="in" filter="fade">
                                      <p:cBhvr>
                                        <p:cTn id="9" dur="500"/>
                                        <p:tgtEl>
                                          <p:spTgt spid="379919"/>
                                        </p:tgtEl>
                                      </p:cBhvr>
                                    </p:animEffect>
                                  </p:childTnLst>
                                </p:cTn>
                              </p:par>
                            </p:childTnLst>
                          </p:cTn>
                        </p:par>
                        <p:par>
                          <p:cTn id="10" fill="hold">
                            <p:stCondLst>
                              <p:cond delay="500"/>
                            </p:stCondLst>
                            <p:childTnLst>
                              <p:par>
                                <p:cTn id="11" presetID="53" presetClass="entr" presetSubtype="0" fill="hold" nodeType="afterEffect">
                                  <p:stCondLst>
                                    <p:cond delay="0"/>
                                  </p:stCondLst>
                                  <p:childTnLst>
                                    <p:set>
                                      <p:cBhvr>
                                        <p:cTn id="12" dur="1" fill="hold">
                                          <p:stCondLst>
                                            <p:cond delay="0"/>
                                          </p:stCondLst>
                                        </p:cTn>
                                        <p:tgtEl>
                                          <p:spTgt spid="379920"/>
                                        </p:tgtEl>
                                        <p:attrNameLst>
                                          <p:attrName>style.visibility</p:attrName>
                                        </p:attrNameLst>
                                      </p:cBhvr>
                                      <p:to>
                                        <p:strVal val="visible"/>
                                      </p:to>
                                    </p:set>
                                    <p:anim calcmode="lin" valueType="num">
                                      <p:cBhvr>
                                        <p:cTn id="13" dur="500" fill="hold"/>
                                        <p:tgtEl>
                                          <p:spTgt spid="379920"/>
                                        </p:tgtEl>
                                        <p:attrNameLst>
                                          <p:attrName>ppt_w</p:attrName>
                                        </p:attrNameLst>
                                      </p:cBhvr>
                                      <p:tavLst>
                                        <p:tav tm="0">
                                          <p:val>
                                            <p:fltVal val="0"/>
                                          </p:val>
                                        </p:tav>
                                        <p:tav tm="100000">
                                          <p:val>
                                            <p:strVal val="#ppt_w"/>
                                          </p:val>
                                        </p:tav>
                                      </p:tavLst>
                                    </p:anim>
                                    <p:anim calcmode="lin" valueType="num">
                                      <p:cBhvr>
                                        <p:cTn id="14" dur="500" fill="hold"/>
                                        <p:tgtEl>
                                          <p:spTgt spid="379920"/>
                                        </p:tgtEl>
                                        <p:attrNameLst>
                                          <p:attrName>ppt_h</p:attrName>
                                        </p:attrNameLst>
                                      </p:cBhvr>
                                      <p:tavLst>
                                        <p:tav tm="0">
                                          <p:val>
                                            <p:fltVal val="0"/>
                                          </p:val>
                                        </p:tav>
                                        <p:tav tm="100000">
                                          <p:val>
                                            <p:strVal val="#ppt_h"/>
                                          </p:val>
                                        </p:tav>
                                      </p:tavLst>
                                    </p:anim>
                                    <p:animEffect transition="in" filter="fade">
                                      <p:cBhvr>
                                        <p:cTn id="15" dur="500"/>
                                        <p:tgtEl>
                                          <p:spTgt spid="379920"/>
                                        </p:tgtEl>
                                      </p:cBhvr>
                                    </p:animEffect>
                                  </p:childTnLst>
                                </p:cTn>
                              </p:par>
                            </p:childTnLst>
                          </p:cTn>
                        </p:par>
                        <p:par>
                          <p:cTn id="16" fill="hold">
                            <p:stCondLst>
                              <p:cond delay="1000"/>
                            </p:stCondLst>
                            <p:childTnLst>
                              <p:par>
                                <p:cTn id="17" presetID="53" presetClass="entr" presetSubtype="0" fill="hold" nodeType="afterEffect">
                                  <p:stCondLst>
                                    <p:cond delay="0"/>
                                  </p:stCondLst>
                                  <p:childTnLst>
                                    <p:set>
                                      <p:cBhvr>
                                        <p:cTn id="18" dur="1" fill="hold">
                                          <p:stCondLst>
                                            <p:cond delay="0"/>
                                          </p:stCondLst>
                                        </p:cTn>
                                        <p:tgtEl>
                                          <p:spTgt spid="379921"/>
                                        </p:tgtEl>
                                        <p:attrNameLst>
                                          <p:attrName>style.visibility</p:attrName>
                                        </p:attrNameLst>
                                      </p:cBhvr>
                                      <p:to>
                                        <p:strVal val="visible"/>
                                      </p:to>
                                    </p:set>
                                    <p:anim calcmode="lin" valueType="num">
                                      <p:cBhvr>
                                        <p:cTn id="19" dur="500" fill="hold"/>
                                        <p:tgtEl>
                                          <p:spTgt spid="379921"/>
                                        </p:tgtEl>
                                        <p:attrNameLst>
                                          <p:attrName>ppt_w</p:attrName>
                                        </p:attrNameLst>
                                      </p:cBhvr>
                                      <p:tavLst>
                                        <p:tav tm="0">
                                          <p:val>
                                            <p:fltVal val="0"/>
                                          </p:val>
                                        </p:tav>
                                        <p:tav tm="100000">
                                          <p:val>
                                            <p:strVal val="#ppt_w"/>
                                          </p:val>
                                        </p:tav>
                                      </p:tavLst>
                                    </p:anim>
                                    <p:anim calcmode="lin" valueType="num">
                                      <p:cBhvr>
                                        <p:cTn id="20" dur="500" fill="hold"/>
                                        <p:tgtEl>
                                          <p:spTgt spid="379921"/>
                                        </p:tgtEl>
                                        <p:attrNameLst>
                                          <p:attrName>ppt_h</p:attrName>
                                        </p:attrNameLst>
                                      </p:cBhvr>
                                      <p:tavLst>
                                        <p:tav tm="0">
                                          <p:val>
                                            <p:fltVal val="0"/>
                                          </p:val>
                                        </p:tav>
                                        <p:tav tm="100000">
                                          <p:val>
                                            <p:strVal val="#ppt_h"/>
                                          </p:val>
                                        </p:tav>
                                      </p:tavLst>
                                    </p:anim>
                                    <p:animEffect transition="in" filter="fade">
                                      <p:cBhvr>
                                        <p:cTn id="21" dur="500"/>
                                        <p:tgtEl>
                                          <p:spTgt spid="379921"/>
                                        </p:tgtEl>
                                      </p:cBhvr>
                                    </p:animEffect>
                                  </p:childTnLst>
                                </p:cTn>
                              </p:par>
                            </p:childTnLst>
                          </p:cTn>
                        </p:par>
                        <p:par>
                          <p:cTn id="22" fill="hold">
                            <p:stCondLst>
                              <p:cond delay="1500"/>
                            </p:stCondLst>
                            <p:childTnLst>
                              <p:par>
                                <p:cTn id="23" presetID="53" presetClass="entr" presetSubtype="0" fill="hold" nodeType="afterEffect">
                                  <p:stCondLst>
                                    <p:cond delay="0"/>
                                  </p:stCondLst>
                                  <p:childTnLst>
                                    <p:set>
                                      <p:cBhvr>
                                        <p:cTn id="24" dur="1" fill="hold">
                                          <p:stCondLst>
                                            <p:cond delay="0"/>
                                          </p:stCondLst>
                                        </p:cTn>
                                        <p:tgtEl>
                                          <p:spTgt spid="379922"/>
                                        </p:tgtEl>
                                        <p:attrNameLst>
                                          <p:attrName>style.visibility</p:attrName>
                                        </p:attrNameLst>
                                      </p:cBhvr>
                                      <p:to>
                                        <p:strVal val="visible"/>
                                      </p:to>
                                    </p:set>
                                    <p:anim calcmode="lin" valueType="num">
                                      <p:cBhvr>
                                        <p:cTn id="25" dur="500" fill="hold"/>
                                        <p:tgtEl>
                                          <p:spTgt spid="379922"/>
                                        </p:tgtEl>
                                        <p:attrNameLst>
                                          <p:attrName>ppt_w</p:attrName>
                                        </p:attrNameLst>
                                      </p:cBhvr>
                                      <p:tavLst>
                                        <p:tav tm="0">
                                          <p:val>
                                            <p:fltVal val="0"/>
                                          </p:val>
                                        </p:tav>
                                        <p:tav tm="100000">
                                          <p:val>
                                            <p:strVal val="#ppt_w"/>
                                          </p:val>
                                        </p:tav>
                                      </p:tavLst>
                                    </p:anim>
                                    <p:anim calcmode="lin" valueType="num">
                                      <p:cBhvr>
                                        <p:cTn id="26" dur="500" fill="hold"/>
                                        <p:tgtEl>
                                          <p:spTgt spid="379922"/>
                                        </p:tgtEl>
                                        <p:attrNameLst>
                                          <p:attrName>ppt_h</p:attrName>
                                        </p:attrNameLst>
                                      </p:cBhvr>
                                      <p:tavLst>
                                        <p:tav tm="0">
                                          <p:val>
                                            <p:fltVal val="0"/>
                                          </p:val>
                                        </p:tav>
                                        <p:tav tm="100000">
                                          <p:val>
                                            <p:strVal val="#ppt_h"/>
                                          </p:val>
                                        </p:tav>
                                      </p:tavLst>
                                    </p:anim>
                                    <p:animEffect transition="in" filter="fade">
                                      <p:cBhvr>
                                        <p:cTn id="27" dur="500"/>
                                        <p:tgtEl>
                                          <p:spTgt spid="3799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2" name="Rectangle 2"/>
          <p:cNvSpPr>
            <a:spLocks noGrp="1" noChangeArrowheads="1"/>
          </p:cNvSpPr>
          <p:nvPr>
            <p:ph type="body" idx="1"/>
          </p:nvPr>
        </p:nvSpPr>
        <p:spPr>
          <a:xfrm>
            <a:off x="0" y="1484313"/>
            <a:ext cx="8785225" cy="5373687"/>
          </a:xfrm>
        </p:spPr>
        <p:txBody>
          <a:bodyPr/>
          <a:lstStyle/>
          <a:p>
            <a:pPr>
              <a:lnSpc>
                <a:spcPct val="100000"/>
              </a:lnSpc>
              <a:spcBef>
                <a:spcPct val="20000"/>
              </a:spcBef>
              <a:spcAft>
                <a:spcPct val="20000"/>
              </a:spcAft>
              <a:buFont typeface="Wingdings" pitchFamily="2" charset="2"/>
              <a:buChar char="Ü"/>
            </a:pPr>
            <a:r>
              <a:rPr lang="hr-HR" sz="1800" b="1" dirty="0" smtClean="0">
                <a:solidFill>
                  <a:schemeClr val="tx1"/>
                </a:solidFill>
              </a:rPr>
              <a:t>Objavu je počeo primati u četrdesetoj godini života, a prve riječi objave bile su: </a:t>
            </a:r>
            <a:endParaRPr lang="en-US" sz="2000" b="1" dirty="0">
              <a:solidFill>
                <a:schemeClr val="tx1"/>
              </a:solidFill>
            </a:endParaRPr>
          </a:p>
          <a:p>
            <a:pPr>
              <a:lnSpc>
                <a:spcPct val="100000"/>
              </a:lnSpc>
              <a:spcBef>
                <a:spcPct val="20000"/>
              </a:spcBef>
              <a:spcAft>
                <a:spcPct val="20000"/>
              </a:spcAft>
              <a:buFont typeface="Wingdings" pitchFamily="2" charset="2"/>
              <a:buChar char="Ü"/>
            </a:pPr>
            <a:endParaRPr lang="en-US" sz="2000" b="1" dirty="0">
              <a:solidFill>
                <a:schemeClr val="tx1"/>
              </a:solidFill>
            </a:endParaRPr>
          </a:p>
          <a:p>
            <a:pPr>
              <a:lnSpc>
                <a:spcPct val="100000"/>
              </a:lnSpc>
              <a:spcBef>
                <a:spcPct val="20000"/>
              </a:spcBef>
              <a:spcAft>
                <a:spcPct val="20000"/>
              </a:spcAft>
              <a:buFont typeface="Wingdings" pitchFamily="2" charset="2"/>
              <a:buChar char="Ü"/>
            </a:pPr>
            <a:endParaRPr lang="en-US" sz="1600" b="1" dirty="0">
              <a:solidFill>
                <a:schemeClr val="tx1"/>
              </a:solidFill>
            </a:endParaRPr>
          </a:p>
          <a:p>
            <a:pPr>
              <a:lnSpc>
                <a:spcPct val="100000"/>
              </a:lnSpc>
              <a:spcBef>
                <a:spcPct val="20000"/>
              </a:spcBef>
              <a:spcAft>
                <a:spcPct val="20000"/>
              </a:spcAft>
              <a:buFont typeface="Wingdings" pitchFamily="2" charset="2"/>
              <a:buChar char="Ü"/>
            </a:pPr>
            <a:endParaRPr lang="en-US" sz="1600" b="1" dirty="0">
              <a:solidFill>
                <a:schemeClr val="tx1"/>
              </a:solidFill>
            </a:endParaRPr>
          </a:p>
          <a:p>
            <a:pPr>
              <a:lnSpc>
                <a:spcPct val="100000"/>
              </a:lnSpc>
              <a:spcBef>
                <a:spcPct val="20000"/>
              </a:spcBef>
              <a:spcAft>
                <a:spcPct val="20000"/>
              </a:spcAft>
              <a:buFont typeface="Wingdings" pitchFamily="2" charset="2"/>
              <a:buChar char="Ü"/>
            </a:pPr>
            <a:endParaRPr lang="en-US" sz="1600" b="1" dirty="0">
              <a:solidFill>
                <a:schemeClr val="tx1"/>
              </a:solidFill>
            </a:endParaRPr>
          </a:p>
          <a:p>
            <a:pPr>
              <a:lnSpc>
                <a:spcPct val="100000"/>
              </a:lnSpc>
              <a:spcBef>
                <a:spcPct val="20000"/>
              </a:spcBef>
              <a:spcAft>
                <a:spcPct val="20000"/>
              </a:spcAft>
              <a:buFont typeface="Wingdings" pitchFamily="2" charset="2"/>
              <a:buChar char="Ü"/>
            </a:pPr>
            <a:endParaRPr lang="en-US" sz="1600" b="1" dirty="0">
              <a:solidFill>
                <a:schemeClr val="tx1"/>
              </a:solidFill>
            </a:endParaRPr>
          </a:p>
          <a:p>
            <a:pPr>
              <a:lnSpc>
                <a:spcPct val="100000"/>
              </a:lnSpc>
              <a:spcBef>
                <a:spcPct val="20000"/>
              </a:spcBef>
              <a:spcAft>
                <a:spcPct val="20000"/>
              </a:spcAft>
              <a:buFont typeface="Wingdings" pitchFamily="2" charset="2"/>
              <a:buChar char="Ü"/>
            </a:pPr>
            <a:endParaRPr lang="en-US" sz="1600" b="1" dirty="0">
              <a:solidFill>
                <a:schemeClr val="tx1"/>
              </a:solidFill>
            </a:endParaRPr>
          </a:p>
          <a:p>
            <a:pPr>
              <a:lnSpc>
                <a:spcPct val="100000"/>
              </a:lnSpc>
              <a:spcBef>
                <a:spcPct val="20000"/>
              </a:spcBef>
              <a:spcAft>
                <a:spcPct val="20000"/>
              </a:spcAft>
              <a:buFont typeface="Wingdings" pitchFamily="2" charset="2"/>
              <a:buChar char="Ü"/>
            </a:pPr>
            <a:endParaRPr lang="en-US" sz="1600" b="1" dirty="0">
              <a:solidFill>
                <a:schemeClr val="tx1"/>
              </a:solidFill>
            </a:endParaRPr>
          </a:p>
          <a:p>
            <a:pPr>
              <a:lnSpc>
                <a:spcPct val="100000"/>
              </a:lnSpc>
              <a:spcBef>
                <a:spcPct val="20000"/>
              </a:spcBef>
              <a:spcAft>
                <a:spcPct val="20000"/>
              </a:spcAft>
              <a:buFont typeface="Wingdings" pitchFamily="2" charset="2"/>
              <a:buChar char="Ü"/>
            </a:pPr>
            <a:endParaRPr lang="en-US" sz="1400" b="1" dirty="0">
              <a:solidFill>
                <a:schemeClr val="tx1"/>
              </a:solidFill>
            </a:endParaRPr>
          </a:p>
          <a:p>
            <a:pPr>
              <a:lnSpc>
                <a:spcPct val="100000"/>
              </a:lnSpc>
              <a:spcBef>
                <a:spcPct val="20000"/>
              </a:spcBef>
              <a:spcAft>
                <a:spcPct val="20000"/>
              </a:spcAft>
              <a:buFont typeface="Wingdings" pitchFamily="2" charset="2"/>
              <a:buChar char="Ü"/>
            </a:pPr>
            <a:r>
              <a:rPr lang="hr-HR" sz="1800" b="1" dirty="0" smtClean="0">
                <a:solidFill>
                  <a:schemeClr val="tx1"/>
                </a:solidFill>
              </a:rPr>
              <a:t>Pozivao je ljude istini, iako je bio suočen sa progonom </a:t>
            </a:r>
            <a:endParaRPr lang="en-US" sz="1800" b="1" dirty="0">
              <a:solidFill>
                <a:schemeClr val="tx1"/>
              </a:solidFill>
            </a:endParaRPr>
          </a:p>
          <a:p>
            <a:pPr>
              <a:lnSpc>
                <a:spcPct val="100000"/>
              </a:lnSpc>
              <a:spcBef>
                <a:spcPct val="20000"/>
              </a:spcBef>
              <a:spcAft>
                <a:spcPct val="20000"/>
              </a:spcAft>
              <a:buFont typeface="Wingdings" pitchFamily="2" charset="2"/>
              <a:buChar char="Ü"/>
            </a:pPr>
            <a:r>
              <a:rPr lang="hr-HR" sz="1800" b="1" dirty="0" smtClean="0">
                <a:solidFill>
                  <a:schemeClr val="tx1"/>
                </a:solidFill>
              </a:rPr>
              <a:t>Preselio se u Medinu gdje je srdačno dočekan </a:t>
            </a:r>
            <a:endParaRPr lang="en-US" sz="1800" b="1" dirty="0">
              <a:solidFill>
                <a:schemeClr val="tx1"/>
              </a:solidFill>
            </a:endParaRPr>
          </a:p>
          <a:p>
            <a:pPr>
              <a:lnSpc>
                <a:spcPct val="100000"/>
              </a:lnSpc>
              <a:spcBef>
                <a:spcPct val="20000"/>
              </a:spcBef>
              <a:spcAft>
                <a:spcPct val="20000"/>
              </a:spcAft>
              <a:buFont typeface="Wingdings" pitchFamily="2" charset="2"/>
              <a:buChar char="Ü"/>
            </a:pPr>
            <a:r>
              <a:rPr lang="hr-HR" sz="1800" b="1" dirty="0" smtClean="0">
                <a:solidFill>
                  <a:schemeClr val="tx1"/>
                </a:solidFill>
              </a:rPr>
              <a:t>Nova faza počinje kada Muhammed a.s., postavlja temelje društva utemeljene na </a:t>
            </a:r>
            <a:r>
              <a:rPr lang="hr-HR" sz="1800" b="1" dirty="0" smtClean="0">
                <a:solidFill>
                  <a:schemeClr val="tx1"/>
                </a:solidFill>
              </a:rPr>
              <a:t>Božijoj volji</a:t>
            </a:r>
            <a:endParaRPr lang="en-US" sz="1800" b="1" dirty="0">
              <a:solidFill>
                <a:schemeClr val="tx1"/>
              </a:solidFill>
            </a:endParaRPr>
          </a:p>
        </p:txBody>
      </p:sp>
      <p:sp>
        <p:nvSpPr>
          <p:cNvPr id="404483" name="Rectangle 3"/>
          <p:cNvSpPr>
            <a:spLocks noChangeArrowheads="1"/>
          </p:cNvSpPr>
          <p:nvPr/>
        </p:nvSpPr>
        <p:spPr bwMode="auto">
          <a:xfrm>
            <a:off x="395288" y="2349500"/>
            <a:ext cx="6337300" cy="2089150"/>
          </a:xfrm>
          <a:prstGeom prst="rect">
            <a:avLst/>
          </a:prstGeom>
          <a:solidFill>
            <a:srgbClr val="FF9900"/>
          </a:solidFill>
          <a:ln w="9525" algn="ctr">
            <a:noFill/>
            <a:miter lim="800000"/>
            <a:headEnd/>
            <a:tailEnd/>
          </a:ln>
          <a:effectLst/>
        </p:spPr>
        <p:txBody>
          <a:bodyPr wrap="none" anchor="ctr"/>
          <a:lstStyle/>
          <a:p>
            <a:pPr lvl="1"/>
            <a:r>
              <a:rPr lang="hr-HR" sz="1800" b="1" i="1" dirty="0" smtClean="0">
                <a:solidFill>
                  <a:srgbClr val="FFFF66"/>
                </a:solidFill>
                <a:latin typeface="Arial" charset="0"/>
              </a:rPr>
              <a:t/>
            </a:r>
            <a:br>
              <a:rPr lang="hr-HR" sz="1800" b="1" i="1" dirty="0" smtClean="0">
                <a:solidFill>
                  <a:srgbClr val="FFFF66"/>
                </a:solidFill>
                <a:latin typeface="Arial" charset="0"/>
              </a:rPr>
            </a:br>
            <a:r>
              <a:rPr lang="hr-HR" sz="1800" b="1" i="1" dirty="0" smtClean="0">
                <a:solidFill>
                  <a:srgbClr val="FFFF66"/>
                </a:solidFill>
                <a:latin typeface="Arial" charset="0"/>
              </a:rPr>
              <a:t/>
            </a:r>
            <a:br>
              <a:rPr lang="hr-HR" sz="1800" b="1" i="1" dirty="0" smtClean="0">
                <a:solidFill>
                  <a:srgbClr val="FFFF66"/>
                </a:solidFill>
                <a:latin typeface="Arial" charset="0"/>
              </a:rPr>
            </a:br>
            <a:r>
              <a:rPr lang="hr-HR" sz="1800" b="1" i="1" dirty="0" smtClean="0">
                <a:solidFill>
                  <a:srgbClr val="FFFF66"/>
                </a:solidFill>
                <a:latin typeface="Arial" charset="0"/>
              </a:rPr>
              <a:t/>
            </a:r>
            <a:br>
              <a:rPr lang="hr-HR" sz="1800" b="1" i="1" dirty="0" smtClean="0">
                <a:solidFill>
                  <a:srgbClr val="FFFF66"/>
                </a:solidFill>
                <a:latin typeface="Arial" charset="0"/>
              </a:rPr>
            </a:br>
            <a:r>
              <a:rPr lang="hr-HR" sz="1800" b="1" i="1" dirty="0" smtClean="0">
                <a:solidFill>
                  <a:srgbClr val="FFFF66"/>
                </a:solidFill>
                <a:latin typeface="Arial" charset="0"/>
              </a:rPr>
              <a:t/>
            </a:r>
            <a:br>
              <a:rPr lang="hr-HR" sz="1800" b="1" i="1" dirty="0" smtClean="0">
                <a:solidFill>
                  <a:srgbClr val="FFFF66"/>
                </a:solidFill>
                <a:latin typeface="Arial" charset="0"/>
              </a:rPr>
            </a:br>
            <a:r>
              <a:rPr lang="hr-HR" sz="1800" b="1" i="1" dirty="0" smtClean="0">
                <a:solidFill>
                  <a:srgbClr val="FFFF66"/>
                </a:solidFill>
                <a:latin typeface="Arial" charset="0"/>
              </a:rPr>
              <a:t>‘Čitaj, u ime Gospodara svoga koji stvara, stvara </a:t>
            </a:r>
            <a:br>
              <a:rPr lang="hr-HR" sz="1800" b="1" i="1" dirty="0" smtClean="0">
                <a:solidFill>
                  <a:srgbClr val="FFFF66"/>
                </a:solidFill>
                <a:latin typeface="Arial" charset="0"/>
              </a:rPr>
            </a:br>
            <a:r>
              <a:rPr lang="hr-HR" sz="1800" b="1" i="1" dirty="0" smtClean="0">
                <a:solidFill>
                  <a:srgbClr val="FFFF66"/>
                </a:solidFill>
                <a:latin typeface="Arial" charset="0"/>
              </a:rPr>
              <a:t>čovjeka od ugruška!</a:t>
            </a:r>
            <a:br>
              <a:rPr lang="hr-HR" sz="1800" b="1" i="1" dirty="0" smtClean="0">
                <a:solidFill>
                  <a:srgbClr val="FFFF66"/>
                </a:solidFill>
                <a:latin typeface="Arial" charset="0"/>
              </a:rPr>
            </a:br>
            <a:r>
              <a:rPr lang="hr-HR" sz="1800" b="1" i="1" dirty="0" smtClean="0">
                <a:solidFill>
                  <a:srgbClr val="FFFF66"/>
                </a:solidFill>
                <a:latin typeface="Arial" charset="0"/>
              </a:rPr>
              <a:t>Čitaj, plemenit je Gospodar tvoj, koji </a:t>
            </a:r>
            <a:br>
              <a:rPr lang="hr-HR" sz="1800" b="1" i="1" dirty="0" smtClean="0">
                <a:solidFill>
                  <a:srgbClr val="FFFF66"/>
                </a:solidFill>
                <a:latin typeface="Arial" charset="0"/>
              </a:rPr>
            </a:br>
            <a:r>
              <a:rPr lang="hr-HR" sz="1800" b="1" i="1" dirty="0" smtClean="0">
                <a:solidFill>
                  <a:srgbClr val="FFFF66"/>
                </a:solidFill>
                <a:latin typeface="Arial" charset="0"/>
              </a:rPr>
              <a:t>poučava peru, koji čovjeka poučava onome što</a:t>
            </a:r>
            <a:br>
              <a:rPr lang="hr-HR" sz="1800" b="1" i="1" dirty="0" smtClean="0">
                <a:solidFill>
                  <a:srgbClr val="FFFF66"/>
                </a:solidFill>
                <a:latin typeface="Arial" charset="0"/>
              </a:rPr>
            </a:br>
            <a:r>
              <a:rPr lang="hr-HR" sz="1800" b="1" i="1" dirty="0" smtClean="0">
                <a:solidFill>
                  <a:srgbClr val="FFFF66"/>
                </a:solidFill>
                <a:latin typeface="Arial" charset="0"/>
              </a:rPr>
              <a:t>ne zna.’</a:t>
            </a:r>
            <a:br>
              <a:rPr lang="hr-HR" sz="1800" b="1" i="1" dirty="0" smtClean="0">
                <a:solidFill>
                  <a:srgbClr val="FFFF66"/>
                </a:solidFill>
                <a:latin typeface="Arial" charset="0"/>
              </a:rPr>
            </a:br>
            <a:r>
              <a:rPr lang="hr-HR" sz="1800" b="1" i="1" dirty="0" smtClean="0">
                <a:solidFill>
                  <a:srgbClr val="FFFF66"/>
                </a:solidFill>
                <a:latin typeface="Arial" charset="0"/>
              </a:rPr>
              <a:t/>
            </a:r>
            <a:br>
              <a:rPr lang="hr-HR" sz="1800" b="1" i="1" dirty="0" smtClean="0">
                <a:solidFill>
                  <a:srgbClr val="FFFF66"/>
                </a:solidFill>
                <a:latin typeface="Arial" charset="0"/>
              </a:rPr>
            </a:br>
            <a:r>
              <a:rPr lang="hr-HR" sz="1800" b="1" i="1" dirty="0" smtClean="0">
                <a:solidFill>
                  <a:srgbClr val="FFFF66"/>
                </a:solidFill>
                <a:latin typeface="Arial" charset="0"/>
              </a:rPr>
              <a:t/>
            </a:r>
            <a:br>
              <a:rPr lang="hr-HR" sz="1800" b="1" i="1" dirty="0" smtClean="0">
                <a:solidFill>
                  <a:srgbClr val="FFFF66"/>
                </a:solidFill>
                <a:latin typeface="Arial" charset="0"/>
              </a:rPr>
            </a:br>
            <a:r>
              <a:rPr lang="hr-HR" sz="1800" b="1" i="1" dirty="0" smtClean="0">
                <a:solidFill>
                  <a:srgbClr val="FFFF66"/>
                </a:solidFill>
                <a:latin typeface="Arial" charset="0"/>
              </a:rPr>
              <a:t/>
            </a:r>
            <a:br>
              <a:rPr lang="hr-HR" sz="1800" b="1" i="1" dirty="0" smtClean="0">
                <a:solidFill>
                  <a:srgbClr val="FFFF66"/>
                </a:solidFill>
                <a:latin typeface="Arial" charset="0"/>
              </a:rPr>
            </a:br>
            <a:r>
              <a:rPr lang="hr-HR" sz="1800" b="1" i="1" dirty="0" smtClean="0">
                <a:solidFill>
                  <a:srgbClr val="FFFF66"/>
                </a:solidFill>
                <a:latin typeface="Arial" charset="0"/>
              </a:rPr>
              <a:t/>
            </a:r>
            <a:br>
              <a:rPr lang="hr-HR" sz="1800" b="1" i="1" dirty="0" smtClean="0">
                <a:solidFill>
                  <a:srgbClr val="FFFF66"/>
                </a:solidFill>
                <a:latin typeface="Arial" charset="0"/>
              </a:rPr>
            </a:br>
            <a:endParaRPr lang="en-US" sz="1800" b="1" dirty="0">
              <a:solidFill>
                <a:srgbClr val="FFFF66"/>
              </a:solidFill>
              <a:latin typeface="Arial" charset="0"/>
            </a:endParaRPr>
          </a:p>
        </p:txBody>
      </p:sp>
      <p:sp>
        <p:nvSpPr>
          <p:cNvPr id="404484" name="Rectangle 4"/>
          <p:cNvSpPr>
            <a:spLocks noGrp="1" noChangeArrowheads="1"/>
          </p:cNvSpPr>
          <p:nvPr>
            <p:ph type="title"/>
          </p:nvPr>
        </p:nvSpPr>
        <p:spPr/>
        <p:txBody>
          <a:bodyPr/>
          <a:lstStyle/>
          <a:p>
            <a:r>
              <a:rPr lang="hr-HR" dirty="0" smtClean="0">
                <a:solidFill>
                  <a:schemeClr val="accent2"/>
                </a:solidFill>
              </a:rPr>
              <a:t>Muhammed a.s., objava </a:t>
            </a:r>
            <a:endParaRPr lang="en-US" dirty="0">
              <a:solidFill>
                <a:schemeClr val="accent2"/>
              </a:solidFill>
            </a:endParaRPr>
          </a:p>
        </p:txBody>
      </p:sp>
      <p:pic>
        <p:nvPicPr>
          <p:cNvPr id="404485" name="Picture 5" descr="Amana Quran"/>
          <p:cNvPicPr>
            <a:picLocks noChangeAspect="1" noChangeArrowheads="1"/>
          </p:cNvPicPr>
          <p:nvPr/>
        </p:nvPicPr>
        <p:blipFill>
          <a:blip r:embed="rId2"/>
          <a:srcRect/>
          <a:stretch>
            <a:fillRect/>
          </a:stretch>
        </p:blipFill>
        <p:spPr bwMode="auto">
          <a:xfrm>
            <a:off x="7019925" y="2708275"/>
            <a:ext cx="1187450" cy="1511300"/>
          </a:xfrm>
          <a:prstGeom prst="rect">
            <a:avLst/>
          </a:prstGeom>
          <a:noFill/>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404485"/>
                                        </p:tgtEl>
                                        <p:attrNameLst>
                                          <p:attrName>style.visibility</p:attrName>
                                        </p:attrNameLst>
                                      </p:cBhvr>
                                      <p:to>
                                        <p:strVal val="visible"/>
                                      </p:to>
                                    </p:set>
                                    <p:anim calcmode="lin" valueType="num">
                                      <p:cBhvr>
                                        <p:cTn id="7" dur="500" fill="hold"/>
                                        <p:tgtEl>
                                          <p:spTgt spid="404485"/>
                                        </p:tgtEl>
                                        <p:attrNameLst>
                                          <p:attrName>ppt_w</p:attrName>
                                        </p:attrNameLst>
                                      </p:cBhvr>
                                      <p:tavLst>
                                        <p:tav tm="0">
                                          <p:val>
                                            <p:fltVal val="0"/>
                                          </p:val>
                                        </p:tav>
                                        <p:tav tm="100000">
                                          <p:val>
                                            <p:strVal val="#ppt_w"/>
                                          </p:val>
                                        </p:tav>
                                      </p:tavLst>
                                    </p:anim>
                                    <p:anim calcmode="lin" valueType="num">
                                      <p:cBhvr>
                                        <p:cTn id="8" dur="500" fill="hold"/>
                                        <p:tgtEl>
                                          <p:spTgt spid="404485"/>
                                        </p:tgtEl>
                                        <p:attrNameLst>
                                          <p:attrName>ppt_h</p:attrName>
                                        </p:attrNameLst>
                                      </p:cBhvr>
                                      <p:tavLst>
                                        <p:tav tm="0">
                                          <p:val>
                                            <p:fltVal val="0"/>
                                          </p:val>
                                        </p:tav>
                                        <p:tav tm="100000">
                                          <p:val>
                                            <p:strVal val="#ppt_h"/>
                                          </p:val>
                                        </p:tav>
                                      </p:tavLst>
                                    </p:anim>
                                    <p:animEffect transition="in" filter="fade">
                                      <p:cBhvr>
                                        <p:cTn id="9" dur="500"/>
                                        <p:tgtEl>
                                          <p:spTgt spid="4044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266" name="Rectangle 2"/>
          <p:cNvSpPr>
            <a:spLocks noGrp="1" noChangeArrowheads="1"/>
          </p:cNvSpPr>
          <p:nvPr>
            <p:ph type="title"/>
          </p:nvPr>
        </p:nvSpPr>
        <p:spPr>
          <a:xfrm>
            <a:off x="206375" y="138113"/>
            <a:ext cx="7534275" cy="846137"/>
          </a:xfrm>
        </p:spPr>
        <p:txBody>
          <a:bodyPr/>
          <a:lstStyle/>
          <a:p>
            <a:pPr algn="l"/>
            <a:r>
              <a:rPr lang="hr-HR" dirty="0" smtClean="0">
                <a:solidFill>
                  <a:schemeClr val="accent2"/>
                </a:solidFill>
              </a:rPr>
              <a:t>Početak Božije objave dovodi do nove ere;</a:t>
            </a:r>
            <a:endParaRPr lang="en-US" dirty="0">
              <a:solidFill>
                <a:schemeClr val="accent2"/>
              </a:solidFill>
            </a:endParaRPr>
          </a:p>
        </p:txBody>
      </p:sp>
      <p:sp>
        <p:nvSpPr>
          <p:cNvPr id="395268" name="Rectangle 4"/>
          <p:cNvSpPr>
            <a:spLocks noChangeArrowheads="1"/>
          </p:cNvSpPr>
          <p:nvPr/>
        </p:nvSpPr>
        <p:spPr bwMode="auto">
          <a:xfrm>
            <a:off x="6300788" y="1628775"/>
            <a:ext cx="1931987" cy="830997"/>
          </a:xfrm>
          <a:prstGeom prst="rect">
            <a:avLst/>
          </a:prstGeom>
          <a:solidFill>
            <a:srgbClr val="6699FF"/>
          </a:solidFill>
          <a:ln w="9525">
            <a:noFill/>
            <a:miter lim="800000"/>
            <a:headEnd/>
            <a:tailEnd/>
          </a:ln>
          <a:effectLst/>
        </p:spPr>
        <p:txBody>
          <a:bodyPr>
            <a:spAutoFit/>
          </a:bodyPr>
          <a:lstStyle/>
          <a:p>
            <a:r>
              <a:rPr lang="hr-HR" sz="1600" i="1" dirty="0" smtClean="0">
                <a:solidFill>
                  <a:schemeClr val="bg1"/>
                </a:solidFill>
                <a:latin typeface="Arial" charset="0"/>
              </a:rPr>
              <a:t>Način života po Božijem vodstvu, a ne čovjekove želje </a:t>
            </a:r>
            <a:endParaRPr lang="en-US" sz="1600" i="1" dirty="0">
              <a:solidFill>
                <a:schemeClr val="bg1"/>
              </a:solidFill>
              <a:latin typeface="Arial" charset="0"/>
            </a:endParaRPr>
          </a:p>
        </p:txBody>
      </p:sp>
      <p:sp>
        <p:nvSpPr>
          <p:cNvPr id="395275" name="Rectangle 11"/>
          <p:cNvSpPr>
            <a:spLocks noChangeArrowheads="1"/>
          </p:cNvSpPr>
          <p:nvPr/>
        </p:nvSpPr>
        <p:spPr bwMode="auto">
          <a:xfrm>
            <a:off x="285720" y="4786322"/>
            <a:ext cx="2557453" cy="584775"/>
          </a:xfrm>
          <a:prstGeom prst="rect">
            <a:avLst/>
          </a:prstGeom>
          <a:solidFill>
            <a:srgbClr val="6699FF"/>
          </a:solidFill>
          <a:ln w="9525">
            <a:noFill/>
            <a:miter lim="800000"/>
            <a:headEnd/>
            <a:tailEnd/>
          </a:ln>
          <a:effectLst/>
        </p:spPr>
        <p:txBody>
          <a:bodyPr wrap="square">
            <a:spAutoFit/>
          </a:bodyPr>
          <a:lstStyle/>
          <a:p>
            <a:r>
              <a:rPr lang="hr-HR" sz="1600" i="1" dirty="0" smtClean="0">
                <a:solidFill>
                  <a:schemeClr val="bg1"/>
                </a:solidFill>
                <a:latin typeface="Arial" charset="0"/>
              </a:rPr>
              <a:t>Obraćajući se svim aspektima života </a:t>
            </a:r>
            <a:endParaRPr lang="en-US" sz="1600" i="1" dirty="0">
              <a:solidFill>
                <a:schemeClr val="bg1"/>
              </a:solidFill>
              <a:latin typeface="Arial" charset="0"/>
            </a:endParaRPr>
          </a:p>
        </p:txBody>
      </p:sp>
      <p:sp>
        <p:nvSpPr>
          <p:cNvPr id="395276" name="Rectangle 12"/>
          <p:cNvSpPr>
            <a:spLocks noChangeArrowheads="1"/>
          </p:cNvSpPr>
          <p:nvPr/>
        </p:nvSpPr>
        <p:spPr bwMode="auto">
          <a:xfrm>
            <a:off x="503238" y="1484313"/>
            <a:ext cx="2124075" cy="830997"/>
          </a:xfrm>
          <a:prstGeom prst="rect">
            <a:avLst/>
          </a:prstGeom>
          <a:solidFill>
            <a:srgbClr val="6699FF"/>
          </a:solidFill>
          <a:ln w="9525">
            <a:noFill/>
            <a:miter lim="800000"/>
            <a:headEnd/>
            <a:tailEnd/>
          </a:ln>
          <a:effectLst/>
        </p:spPr>
        <p:txBody>
          <a:bodyPr>
            <a:spAutoFit/>
          </a:bodyPr>
          <a:lstStyle/>
          <a:p>
            <a:pPr algn="ctr"/>
            <a:r>
              <a:rPr lang="hr-HR" sz="1600" i="1" dirty="0" smtClean="0">
                <a:solidFill>
                  <a:schemeClr val="bg1"/>
                </a:solidFill>
                <a:latin typeface="Arial" charset="0"/>
              </a:rPr>
              <a:t>Smjernice Stvoritelja koji poznaje čovjeka za razliku od drugih </a:t>
            </a:r>
            <a:endParaRPr lang="en-US" sz="1600" i="1" dirty="0">
              <a:solidFill>
                <a:schemeClr val="bg1"/>
              </a:solidFill>
              <a:latin typeface="Arial" charset="0"/>
            </a:endParaRPr>
          </a:p>
        </p:txBody>
      </p:sp>
      <p:sp>
        <p:nvSpPr>
          <p:cNvPr id="395277" name="Rectangle 13"/>
          <p:cNvSpPr>
            <a:spLocks noChangeArrowheads="1"/>
          </p:cNvSpPr>
          <p:nvPr/>
        </p:nvSpPr>
        <p:spPr bwMode="auto">
          <a:xfrm>
            <a:off x="107950" y="2997200"/>
            <a:ext cx="2187575" cy="584775"/>
          </a:xfrm>
          <a:prstGeom prst="rect">
            <a:avLst/>
          </a:prstGeom>
          <a:solidFill>
            <a:srgbClr val="6699FF"/>
          </a:solidFill>
          <a:ln w="9525">
            <a:noFill/>
            <a:miter lim="800000"/>
            <a:headEnd/>
            <a:tailEnd/>
          </a:ln>
          <a:effectLst/>
        </p:spPr>
        <p:txBody>
          <a:bodyPr>
            <a:spAutoFit/>
          </a:bodyPr>
          <a:lstStyle/>
          <a:p>
            <a:r>
              <a:rPr lang="hr-HR" sz="1600" i="1" dirty="0" smtClean="0">
                <a:solidFill>
                  <a:schemeClr val="bg1"/>
                </a:solidFill>
                <a:latin typeface="Arial" charset="0"/>
              </a:rPr>
              <a:t>Za cijeli svijet, a ne samo za jednu regiju </a:t>
            </a:r>
            <a:endParaRPr lang="en-US" sz="1600" i="1" dirty="0">
              <a:solidFill>
                <a:schemeClr val="bg1"/>
              </a:solidFill>
              <a:latin typeface="Arial" charset="0"/>
            </a:endParaRPr>
          </a:p>
        </p:txBody>
      </p:sp>
      <p:sp>
        <p:nvSpPr>
          <p:cNvPr id="395278" name="Rectangle 14"/>
          <p:cNvSpPr>
            <a:spLocks noChangeArrowheads="1"/>
          </p:cNvSpPr>
          <p:nvPr/>
        </p:nvSpPr>
        <p:spPr bwMode="auto">
          <a:xfrm>
            <a:off x="3132138" y="1196975"/>
            <a:ext cx="2362200" cy="584775"/>
          </a:xfrm>
          <a:prstGeom prst="rect">
            <a:avLst/>
          </a:prstGeom>
          <a:solidFill>
            <a:srgbClr val="6699FF"/>
          </a:solidFill>
          <a:ln w="9525">
            <a:noFill/>
            <a:miter lim="800000"/>
            <a:headEnd/>
            <a:tailEnd/>
          </a:ln>
          <a:effectLst/>
        </p:spPr>
        <p:txBody>
          <a:bodyPr>
            <a:spAutoFit/>
          </a:bodyPr>
          <a:lstStyle/>
          <a:p>
            <a:pPr algn="ctr"/>
            <a:r>
              <a:rPr lang="hr-HR" sz="1600" i="1" dirty="0" smtClean="0">
                <a:solidFill>
                  <a:schemeClr val="bg1"/>
                </a:solidFill>
                <a:latin typeface="Arial" charset="0"/>
              </a:rPr>
              <a:t>Zakoni i vrijednosti sa neba, a ne zemlje </a:t>
            </a:r>
            <a:endParaRPr lang="en-US" sz="1600" i="1" dirty="0">
              <a:solidFill>
                <a:schemeClr val="bg1"/>
              </a:solidFill>
              <a:latin typeface="Arial" charset="0"/>
            </a:endParaRPr>
          </a:p>
        </p:txBody>
      </p:sp>
      <p:sp>
        <p:nvSpPr>
          <p:cNvPr id="395279" name="Rectangle 15"/>
          <p:cNvSpPr>
            <a:spLocks noChangeArrowheads="1"/>
          </p:cNvSpPr>
          <p:nvPr/>
        </p:nvSpPr>
        <p:spPr bwMode="auto">
          <a:xfrm>
            <a:off x="2771775" y="5445125"/>
            <a:ext cx="4032250" cy="830997"/>
          </a:xfrm>
          <a:prstGeom prst="rect">
            <a:avLst/>
          </a:prstGeom>
          <a:solidFill>
            <a:srgbClr val="6699FF"/>
          </a:solidFill>
          <a:ln w="9525">
            <a:noFill/>
            <a:miter lim="800000"/>
            <a:headEnd/>
            <a:tailEnd/>
          </a:ln>
          <a:effectLst/>
        </p:spPr>
        <p:txBody>
          <a:bodyPr>
            <a:spAutoFit/>
          </a:bodyPr>
          <a:lstStyle/>
          <a:p>
            <a:pPr algn="ctr"/>
            <a:r>
              <a:rPr lang="hr-HR" sz="1600" i="1" dirty="0" smtClean="0">
                <a:solidFill>
                  <a:schemeClr val="bg1"/>
                </a:solidFill>
                <a:latin typeface="Arial" charset="0"/>
              </a:rPr>
              <a:t>Upućujući sva ljudska bića, bogate i siromašne, crne i bijele, obrazovane i neznalice </a:t>
            </a:r>
            <a:endParaRPr lang="en-US" sz="1600" i="1" dirty="0">
              <a:solidFill>
                <a:schemeClr val="bg1"/>
              </a:solidFill>
              <a:latin typeface="Arial" charset="0"/>
            </a:endParaRPr>
          </a:p>
        </p:txBody>
      </p:sp>
      <p:sp>
        <p:nvSpPr>
          <p:cNvPr id="395280" name="Line 16"/>
          <p:cNvSpPr>
            <a:spLocks noChangeShapeType="1"/>
          </p:cNvSpPr>
          <p:nvPr/>
        </p:nvSpPr>
        <p:spPr bwMode="auto">
          <a:xfrm flipV="1">
            <a:off x="4495800" y="2205038"/>
            <a:ext cx="1804988" cy="1071562"/>
          </a:xfrm>
          <a:prstGeom prst="line">
            <a:avLst/>
          </a:prstGeom>
          <a:noFill/>
          <a:ln w="9525">
            <a:solidFill>
              <a:schemeClr val="tx1"/>
            </a:solidFill>
            <a:round/>
            <a:headEnd/>
            <a:tailEnd type="triangle" w="med" len="med"/>
          </a:ln>
          <a:effectLst/>
        </p:spPr>
        <p:txBody>
          <a:bodyPr/>
          <a:lstStyle/>
          <a:p>
            <a:endParaRPr lang="hr-HR"/>
          </a:p>
        </p:txBody>
      </p:sp>
      <p:sp>
        <p:nvSpPr>
          <p:cNvPr id="395281" name="Line 17"/>
          <p:cNvSpPr>
            <a:spLocks noChangeShapeType="1"/>
          </p:cNvSpPr>
          <p:nvPr/>
        </p:nvSpPr>
        <p:spPr bwMode="auto">
          <a:xfrm>
            <a:off x="4495800" y="3429000"/>
            <a:ext cx="2236788" cy="0"/>
          </a:xfrm>
          <a:prstGeom prst="line">
            <a:avLst/>
          </a:prstGeom>
          <a:noFill/>
          <a:ln w="9525">
            <a:solidFill>
              <a:schemeClr val="tx1"/>
            </a:solidFill>
            <a:round/>
            <a:headEnd/>
            <a:tailEnd type="triangle" w="med" len="med"/>
          </a:ln>
          <a:effectLst/>
        </p:spPr>
        <p:txBody>
          <a:bodyPr/>
          <a:lstStyle/>
          <a:p>
            <a:endParaRPr lang="hr-HR"/>
          </a:p>
        </p:txBody>
      </p:sp>
      <p:sp>
        <p:nvSpPr>
          <p:cNvPr id="395282" name="Line 18"/>
          <p:cNvSpPr>
            <a:spLocks noChangeShapeType="1"/>
          </p:cNvSpPr>
          <p:nvPr/>
        </p:nvSpPr>
        <p:spPr bwMode="auto">
          <a:xfrm>
            <a:off x="4495800" y="3581400"/>
            <a:ext cx="1731963" cy="1216025"/>
          </a:xfrm>
          <a:prstGeom prst="line">
            <a:avLst/>
          </a:prstGeom>
          <a:noFill/>
          <a:ln w="9525">
            <a:solidFill>
              <a:schemeClr val="tx1"/>
            </a:solidFill>
            <a:round/>
            <a:headEnd/>
            <a:tailEnd type="triangle" w="med" len="med"/>
          </a:ln>
          <a:effectLst/>
        </p:spPr>
        <p:txBody>
          <a:bodyPr/>
          <a:lstStyle/>
          <a:p>
            <a:endParaRPr lang="hr-HR"/>
          </a:p>
        </p:txBody>
      </p:sp>
      <p:sp>
        <p:nvSpPr>
          <p:cNvPr id="395283" name="Line 19"/>
          <p:cNvSpPr>
            <a:spLocks noChangeShapeType="1"/>
          </p:cNvSpPr>
          <p:nvPr/>
        </p:nvSpPr>
        <p:spPr bwMode="auto">
          <a:xfrm>
            <a:off x="4284663" y="3933825"/>
            <a:ext cx="0" cy="1511300"/>
          </a:xfrm>
          <a:prstGeom prst="line">
            <a:avLst/>
          </a:prstGeom>
          <a:noFill/>
          <a:ln w="9525">
            <a:solidFill>
              <a:schemeClr val="tx1"/>
            </a:solidFill>
            <a:round/>
            <a:headEnd/>
            <a:tailEnd type="triangle" w="med" len="med"/>
          </a:ln>
          <a:effectLst/>
        </p:spPr>
        <p:txBody>
          <a:bodyPr/>
          <a:lstStyle/>
          <a:p>
            <a:endParaRPr lang="hr-HR"/>
          </a:p>
        </p:txBody>
      </p:sp>
      <p:sp>
        <p:nvSpPr>
          <p:cNvPr id="395284" name="Line 20"/>
          <p:cNvSpPr>
            <a:spLocks noChangeShapeType="1"/>
          </p:cNvSpPr>
          <p:nvPr/>
        </p:nvSpPr>
        <p:spPr bwMode="auto">
          <a:xfrm flipH="1">
            <a:off x="2268538" y="3789363"/>
            <a:ext cx="1439862" cy="863600"/>
          </a:xfrm>
          <a:prstGeom prst="line">
            <a:avLst/>
          </a:prstGeom>
          <a:noFill/>
          <a:ln w="9525">
            <a:solidFill>
              <a:schemeClr val="tx1"/>
            </a:solidFill>
            <a:round/>
            <a:headEnd/>
            <a:tailEnd type="triangle" w="med" len="med"/>
          </a:ln>
          <a:effectLst/>
        </p:spPr>
        <p:txBody>
          <a:bodyPr/>
          <a:lstStyle/>
          <a:p>
            <a:endParaRPr lang="hr-HR"/>
          </a:p>
        </p:txBody>
      </p:sp>
      <p:sp>
        <p:nvSpPr>
          <p:cNvPr id="395285" name="Line 21"/>
          <p:cNvSpPr>
            <a:spLocks noChangeShapeType="1"/>
          </p:cNvSpPr>
          <p:nvPr/>
        </p:nvSpPr>
        <p:spPr bwMode="auto">
          <a:xfrm flipV="1">
            <a:off x="4284663" y="1773238"/>
            <a:ext cx="0" cy="1439862"/>
          </a:xfrm>
          <a:prstGeom prst="line">
            <a:avLst/>
          </a:prstGeom>
          <a:noFill/>
          <a:ln w="9525">
            <a:solidFill>
              <a:schemeClr val="tx1"/>
            </a:solidFill>
            <a:round/>
            <a:headEnd/>
            <a:tailEnd type="triangle" w="med" len="med"/>
          </a:ln>
          <a:effectLst/>
        </p:spPr>
        <p:txBody>
          <a:bodyPr/>
          <a:lstStyle/>
          <a:p>
            <a:endParaRPr lang="hr-HR"/>
          </a:p>
        </p:txBody>
      </p:sp>
      <p:sp>
        <p:nvSpPr>
          <p:cNvPr id="395286" name="Line 22"/>
          <p:cNvSpPr>
            <a:spLocks noChangeShapeType="1"/>
          </p:cNvSpPr>
          <p:nvPr/>
        </p:nvSpPr>
        <p:spPr bwMode="auto">
          <a:xfrm flipH="1" flipV="1">
            <a:off x="2627313" y="2276475"/>
            <a:ext cx="1335087" cy="923925"/>
          </a:xfrm>
          <a:prstGeom prst="line">
            <a:avLst/>
          </a:prstGeom>
          <a:noFill/>
          <a:ln w="9525">
            <a:solidFill>
              <a:schemeClr val="tx1"/>
            </a:solidFill>
            <a:round/>
            <a:headEnd/>
            <a:tailEnd type="triangle" w="med" len="med"/>
          </a:ln>
          <a:effectLst/>
        </p:spPr>
        <p:txBody>
          <a:bodyPr/>
          <a:lstStyle/>
          <a:p>
            <a:endParaRPr lang="hr-HR"/>
          </a:p>
        </p:txBody>
      </p:sp>
      <p:sp>
        <p:nvSpPr>
          <p:cNvPr id="395287" name="Line 23"/>
          <p:cNvSpPr>
            <a:spLocks noChangeShapeType="1"/>
          </p:cNvSpPr>
          <p:nvPr/>
        </p:nvSpPr>
        <p:spPr bwMode="auto">
          <a:xfrm flipH="1" flipV="1">
            <a:off x="2268538" y="3500438"/>
            <a:ext cx="1366837" cy="0"/>
          </a:xfrm>
          <a:prstGeom prst="line">
            <a:avLst/>
          </a:prstGeom>
          <a:noFill/>
          <a:ln w="9525">
            <a:solidFill>
              <a:schemeClr val="tx1"/>
            </a:solidFill>
            <a:round/>
            <a:headEnd/>
            <a:tailEnd type="triangle" w="med" len="med"/>
          </a:ln>
          <a:effectLst/>
        </p:spPr>
        <p:txBody>
          <a:bodyPr/>
          <a:lstStyle/>
          <a:p>
            <a:endParaRPr lang="hr-HR"/>
          </a:p>
        </p:txBody>
      </p:sp>
      <p:sp>
        <p:nvSpPr>
          <p:cNvPr id="395288" name="Oval 24"/>
          <p:cNvSpPr>
            <a:spLocks noChangeArrowheads="1"/>
          </p:cNvSpPr>
          <p:nvPr/>
        </p:nvSpPr>
        <p:spPr bwMode="auto">
          <a:xfrm>
            <a:off x="3636963" y="2924175"/>
            <a:ext cx="1295400" cy="1225550"/>
          </a:xfrm>
          <a:prstGeom prst="ellipse">
            <a:avLst/>
          </a:prstGeom>
          <a:solidFill>
            <a:srgbClr val="FF9900"/>
          </a:solidFill>
          <a:ln w="9525" algn="ctr">
            <a:noFill/>
            <a:round/>
            <a:headEnd/>
            <a:tailEnd/>
          </a:ln>
          <a:effectLst/>
        </p:spPr>
        <p:txBody>
          <a:bodyPr wrap="none" anchor="ctr"/>
          <a:lstStyle/>
          <a:p>
            <a:pPr algn="ctr" eaLnBrk="0" hangingPunct="0"/>
            <a:r>
              <a:rPr lang="hr-HR" sz="1600" b="1" dirty="0" smtClean="0">
                <a:latin typeface="Arial" charset="0"/>
              </a:rPr>
              <a:t>Božansko</a:t>
            </a:r>
          </a:p>
          <a:p>
            <a:pPr algn="ctr" eaLnBrk="0" hangingPunct="0"/>
            <a:r>
              <a:rPr lang="hr-HR" sz="1600" b="1" dirty="0" smtClean="0">
                <a:latin typeface="Arial" charset="0"/>
              </a:rPr>
              <a:t>značenje</a:t>
            </a:r>
            <a:endParaRPr lang="en-ZA" sz="1600" b="1" dirty="0">
              <a:latin typeface="Arial" charset="0"/>
            </a:endParaRPr>
          </a:p>
        </p:txBody>
      </p:sp>
      <p:sp>
        <p:nvSpPr>
          <p:cNvPr id="395289" name="Rectangle 25"/>
          <p:cNvSpPr>
            <a:spLocks noChangeArrowheads="1"/>
          </p:cNvSpPr>
          <p:nvPr/>
        </p:nvSpPr>
        <p:spPr bwMode="auto">
          <a:xfrm>
            <a:off x="6732588" y="3141663"/>
            <a:ext cx="1931987" cy="584775"/>
          </a:xfrm>
          <a:prstGeom prst="rect">
            <a:avLst/>
          </a:prstGeom>
          <a:solidFill>
            <a:srgbClr val="6699FF"/>
          </a:solidFill>
          <a:ln w="9525">
            <a:noFill/>
            <a:miter lim="800000"/>
            <a:headEnd/>
            <a:tailEnd/>
          </a:ln>
          <a:effectLst/>
        </p:spPr>
        <p:txBody>
          <a:bodyPr>
            <a:spAutoFit/>
          </a:bodyPr>
          <a:lstStyle/>
          <a:p>
            <a:pPr algn="ctr"/>
            <a:r>
              <a:rPr lang="hr-HR" sz="1600" i="1" dirty="0" smtClean="0">
                <a:solidFill>
                  <a:schemeClr val="bg1"/>
                </a:solidFill>
                <a:latin typeface="Arial" charset="0"/>
              </a:rPr>
              <a:t>Dugi pojmovi, ne kratki </a:t>
            </a:r>
            <a:endParaRPr lang="en-US" sz="1800" i="1" dirty="0">
              <a:solidFill>
                <a:schemeClr val="bg1"/>
              </a:solidFill>
              <a:latin typeface="Arial" charset="0"/>
            </a:endParaRPr>
          </a:p>
        </p:txBody>
      </p:sp>
      <p:sp>
        <p:nvSpPr>
          <p:cNvPr id="395291" name="Rectangle 27"/>
          <p:cNvSpPr>
            <a:spLocks noChangeArrowheads="1"/>
          </p:cNvSpPr>
          <p:nvPr/>
        </p:nvSpPr>
        <p:spPr bwMode="auto">
          <a:xfrm>
            <a:off x="6227763" y="4149725"/>
            <a:ext cx="1931987" cy="830997"/>
          </a:xfrm>
          <a:prstGeom prst="rect">
            <a:avLst/>
          </a:prstGeom>
          <a:solidFill>
            <a:srgbClr val="6699FF"/>
          </a:solidFill>
          <a:ln w="9525">
            <a:noFill/>
            <a:miter lim="800000"/>
            <a:headEnd/>
            <a:tailEnd/>
          </a:ln>
          <a:effectLst/>
        </p:spPr>
        <p:txBody>
          <a:bodyPr>
            <a:spAutoFit/>
          </a:bodyPr>
          <a:lstStyle/>
          <a:p>
            <a:pPr algn="ctr"/>
            <a:r>
              <a:rPr lang="hr-HR" sz="1600" i="1" dirty="0" smtClean="0">
                <a:solidFill>
                  <a:schemeClr val="bg1"/>
                </a:solidFill>
                <a:latin typeface="Arial" charset="0"/>
              </a:rPr>
              <a:t>Trajne smjernice i rješenja, a ne privremene </a:t>
            </a:r>
            <a:endParaRPr lang="en-US" sz="1600" i="1" dirty="0">
              <a:solidFill>
                <a:schemeClr val="bg1"/>
              </a:solidFill>
              <a:latin typeface="Arial"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95285"/>
                                        </p:tgtEl>
                                        <p:attrNameLst>
                                          <p:attrName>style.visibility</p:attrName>
                                        </p:attrNameLst>
                                      </p:cBhvr>
                                      <p:to>
                                        <p:strVal val="visible"/>
                                      </p:to>
                                    </p:set>
                                    <p:animEffect transition="in" filter="slide(fromBottom)">
                                      <p:cBhvr>
                                        <p:cTn id="7" dur="500"/>
                                        <p:tgtEl>
                                          <p:spTgt spid="395285"/>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95278"/>
                                        </p:tgtEl>
                                        <p:attrNameLst>
                                          <p:attrName>style.visibility</p:attrName>
                                        </p:attrNameLst>
                                      </p:cBhvr>
                                      <p:to>
                                        <p:strVal val="visible"/>
                                      </p:to>
                                    </p:set>
                                  </p:childTnLst>
                                </p:cTn>
                              </p:par>
                            </p:childTnLst>
                          </p:cTn>
                        </p:par>
                        <p:par>
                          <p:cTn id="11" fill="hold">
                            <p:stCondLst>
                              <p:cond delay="500"/>
                            </p:stCondLst>
                            <p:childTnLst>
                              <p:par>
                                <p:cTn id="12" presetID="12" presetClass="entr" presetSubtype="4" fill="hold" grpId="0" nodeType="afterEffect">
                                  <p:stCondLst>
                                    <p:cond delay="0"/>
                                  </p:stCondLst>
                                  <p:childTnLst>
                                    <p:set>
                                      <p:cBhvr>
                                        <p:cTn id="13" dur="1" fill="hold">
                                          <p:stCondLst>
                                            <p:cond delay="0"/>
                                          </p:stCondLst>
                                        </p:cTn>
                                        <p:tgtEl>
                                          <p:spTgt spid="395280"/>
                                        </p:tgtEl>
                                        <p:attrNameLst>
                                          <p:attrName>style.visibility</p:attrName>
                                        </p:attrNameLst>
                                      </p:cBhvr>
                                      <p:to>
                                        <p:strVal val="visible"/>
                                      </p:to>
                                    </p:set>
                                    <p:animEffect transition="in" filter="slide(fromBottom)">
                                      <p:cBhvr>
                                        <p:cTn id="14" dur="500"/>
                                        <p:tgtEl>
                                          <p:spTgt spid="395280"/>
                                        </p:tgtEl>
                                      </p:cBhvr>
                                    </p:animEffect>
                                  </p:childTnLst>
                                </p:cTn>
                              </p:par>
                            </p:childTnLst>
                          </p:cTn>
                        </p:par>
                        <p:par>
                          <p:cTn id="15" fill="hold">
                            <p:stCondLst>
                              <p:cond delay="1000"/>
                            </p:stCondLst>
                            <p:childTnLst>
                              <p:par>
                                <p:cTn id="16" presetID="1" presetClass="entr" presetSubtype="0" fill="hold" grpId="0" nodeType="afterEffect">
                                  <p:stCondLst>
                                    <p:cond delay="0"/>
                                  </p:stCondLst>
                                  <p:childTnLst>
                                    <p:set>
                                      <p:cBhvr>
                                        <p:cTn id="17" dur="1" fill="hold">
                                          <p:stCondLst>
                                            <p:cond delay="0"/>
                                          </p:stCondLst>
                                        </p:cTn>
                                        <p:tgtEl>
                                          <p:spTgt spid="395268"/>
                                        </p:tgtEl>
                                        <p:attrNameLst>
                                          <p:attrName>style.visibility</p:attrName>
                                        </p:attrNameLst>
                                      </p:cBhvr>
                                      <p:to>
                                        <p:strVal val="visible"/>
                                      </p:to>
                                    </p:set>
                                  </p:childTnLst>
                                </p:cTn>
                              </p:par>
                            </p:childTnLst>
                          </p:cTn>
                        </p:par>
                        <p:par>
                          <p:cTn id="18" fill="hold">
                            <p:stCondLst>
                              <p:cond delay="1000"/>
                            </p:stCondLst>
                            <p:childTnLst>
                              <p:par>
                                <p:cTn id="19" presetID="12" presetClass="entr" presetSubtype="4" fill="hold" grpId="0" nodeType="afterEffect">
                                  <p:stCondLst>
                                    <p:cond delay="0"/>
                                  </p:stCondLst>
                                  <p:childTnLst>
                                    <p:set>
                                      <p:cBhvr>
                                        <p:cTn id="20" dur="1" fill="hold">
                                          <p:stCondLst>
                                            <p:cond delay="0"/>
                                          </p:stCondLst>
                                        </p:cTn>
                                        <p:tgtEl>
                                          <p:spTgt spid="395281"/>
                                        </p:tgtEl>
                                        <p:attrNameLst>
                                          <p:attrName>style.visibility</p:attrName>
                                        </p:attrNameLst>
                                      </p:cBhvr>
                                      <p:to>
                                        <p:strVal val="visible"/>
                                      </p:to>
                                    </p:set>
                                    <p:animEffect transition="in" filter="slide(fromBottom)">
                                      <p:cBhvr>
                                        <p:cTn id="21" dur="500"/>
                                        <p:tgtEl>
                                          <p:spTgt spid="395281"/>
                                        </p:tgtEl>
                                      </p:cBhvr>
                                    </p:animEffect>
                                  </p:childTnLst>
                                </p:cTn>
                              </p:par>
                            </p:childTnLst>
                          </p:cTn>
                        </p:par>
                        <p:par>
                          <p:cTn id="22" fill="hold">
                            <p:stCondLst>
                              <p:cond delay="1500"/>
                            </p:stCondLst>
                            <p:childTnLst>
                              <p:par>
                                <p:cTn id="23" presetID="1" presetClass="entr" presetSubtype="0" fill="hold" grpId="0" nodeType="afterEffect">
                                  <p:stCondLst>
                                    <p:cond delay="0"/>
                                  </p:stCondLst>
                                  <p:childTnLst>
                                    <p:set>
                                      <p:cBhvr>
                                        <p:cTn id="24" dur="1" fill="hold">
                                          <p:stCondLst>
                                            <p:cond delay="0"/>
                                          </p:stCondLst>
                                        </p:cTn>
                                        <p:tgtEl>
                                          <p:spTgt spid="395289"/>
                                        </p:tgtEl>
                                        <p:attrNameLst>
                                          <p:attrName>style.visibility</p:attrName>
                                        </p:attrNameLst>
                                      </p:cBhvr>
                                      <p:to>
                                        <p:strVal val="visible"/>
                                      </p:to>
                                    </p:set>
                                  </p:childTnLst>
                                </p:cTn>
                              </p:par>
                            </p:childTnLst>
                          </p:cTn>
                        </p:par>
                        <p:par>
                          <p:cTn id="25" fill="hold">
                            <p:stCondLst>
                              <p:cond delay="1500"/>
                            </p:stCondLst>
                            <p:childTnLst>
                              <p:par>
                                <p:cTn id="26" presetID="12" presetClass="entr" presetSubtype="4" fill="hold" grpId="0" nodeType="afterEffect">
                                  <p:stCondLst>
                                    <p:cond delay="0"/>
                                  </p:stCondLst>
                                  <p:childTnLst>
                                    <p:set>
                                      <p:cBhvr>
                                        <p:cTn id="27" dur="1" fill="hold">
                                          <p:stCondLst>
                                            <p:cond delay="0"/>
                                          </p:stCondLst>
                                        </p:cTn>
                                        <p:tgtEl>
                                          <p:spTgt spid="395282"/>
                                        </p:tgtEl>
                                        <p:attrNameLst>
                                          <p:attrName>style.visibility</p:attrName>
                                        </p:attrNameLst>
                                      </p:cBhvr>
                                      <p:to>
                                        <p:strVal val="visible"/>
                                      </p:to>
                                    </p:set>
                                    <p:animEffect transition="in" filter="slide(fromBottom)">
                                      <p:cBhvr>
                                        <p:cTn id="28" dur="500"/>
                                        <p:tgtEl>
                                          <p:spTgt spid="395282"/>
                                        </p:tgtEl>
                                      </p:cBhvr>
                                    </p:animEffect>
                                  </p:childTnLst>
                                </p:cTn>
                              </p:par>
                            </p:childTnLst>
                          </p:cTn>
                        </p:par>
                        <p:par>
                          <p:cTn id="29" fill="hold">
                            <p:stCondLst>
                              <p:cond delay="2000"/>
                            </p:stCondLst>
                            <p:childTnLst>
                              <p:par>
                                <p:cTn id="30" presetID="1" presetClass="entr" presetSubtype="0" fill="hold" grpId="0" nodeType="afterEffect">
                                  <p:stCondLst>
                                    <p:cond delay="0"/>
                                  </p:stCondLst>
                                  <p:childTnLst>
                                    <p:set>
                                      <p:cBhvr>
                                        <p:cTn id="31" dur="1" fill="hold">
                                          <p:stCondLst>
                                            <p:cond delay="0"/>
                                          </p:stCondLst>
                                        </p:cTn>
                                        <p:tgtEl>
                                          <p:spTgt spid="395291"/>
                                        </p:tgtEl>
                                        <p:attrNameLst>
                                          <p:attrName>style.visibility</p:attrName>
                                        </p:attrNameLst>
                                      </p:cBhvr>
                                      <p:to>
                                        <p:strVal val="visible"/>
                                      </p:to>
                                    </p:set>
                                  </p:childTnLst>
                                </p:cTn>
                              </p:par>
                            </p:childTnLst>
                          </p:cTn>
                        </p:par>
                        <p:par>
                          <p:cTn id="32" fill="hold">
                            <p:stCondLst>
                              <p:cond delay="2000"/>
                            </p:stCondLst>
                            <p:childTnLst>
                              <p:par>
                                <p:cTn id="33" presetID="12" presetClass="entr" presetSubtype="4" fill="hold" grpId="0" nodeType="afterEffect">
                                  <p:stCondLst>
                                    <p:cond delay="0"/>
                                  </p:stCondLst>
                                  <p:childTnLst>
                                    <p:set>
                                      <p:cBhvr>
                                        <p:cTn id="34" dur="1" fill="hold">
                                          <p:stCondLst>
                                            <p:cond delay="0"/>
                                          </p:stCondLst>
                                        </p:cTn>
                                        <p:tgtEl>
                                          <p:spTgt spid="395283"/>
                                        </p:tgtEl>
                                        <p:attrNameLst>
                                          <p:attrName>style.visibility</p:attrName>
                                        </p:attrNameLst>
                                      </p:cBhvr>
                                      <p:to>
                                        <p:strVal val="visible"/>
                                      </p:to>
                                    </p:set>
                                    <p:animEffect transition="in" filter="slide(fromBottom)">
                                      <p:cBhvr>
                                        <p:cTn id="35" dur="500"/>
                                        <p:tgtEl>
                                          <p:spTgt spid="395283"/>
                                        </p:tgtEl>
                                      </p:cBhvr>
                                    </p:animEffect>
                                  </p:childTnLst>
                                </p:cTn>
                              </p:par>
                            </p:childTnLst>
                          </p:cTn>
                        </p:par>
                        <p:par>
                          <p:cTn id="36" fill="hold">
                            <p:stCondLst>
                              <p:cond delay="2500"/>
                            </p:stCondLst>
                            <p:childTnLst>
                              <p:par>
                                <p:cTn id="37" presetID="1" presetClass="entr" presetSubtype="0" fill="hold" grpId="0" nodeType="afterEffect">
                                  <p:stCondLst>
                                    <p:cond delay="0"/>
                                  </p:stCondLst>
                                  <p:childTnLst>
                                    <p:set>
                                      <p:cBhvr>
                                        <p:cTn id="38" dur="1" fill="hold">
                                          <p:stCondLst>
                                            <p:cond delay="0"/>
                                          </p:stCondLst>
                                        </p:cTn>
                                        <p:tgtEl>
                                          <p:spTgt spid="395279"/>
                                        </p:tgtEl>
                                        <p:attrNameLst>
                                          <p:attrName>style.visibility</p:attrName>
                                        </p:attrNameLst>
                                      </p:cBhvr>
                                      <p:to>
                                        <p:strVal val="visible"/>
                                      </p:to>
                                    </p:set>
                                  </p:childTnLst>
                                </p:cTn>
                              </p:par>
                            </p:childTnLst>
                          </p:cTn>
                        </p:par>
                        <p:par>
                          <p:cTn id="39" fill="hold">
                            <p:stCondLst>
                              <p:cond delay="2500"/>
                            </p:stCondLst>
                            <p:childTnLst>
                              <p:par>
                                <p:cTn id="40" presetID="1" presetClass="entr" presetSubtype="0" fill="hold" grpId="0" nodeType="afterEffect">
                                  <p:stCondLst>
                                    <p:cond delay="0"/>
                                  </p:stCondLst>
                                  <p:childTnLst>
                                    <p:set>
                                      <p:cBhvr>
                                        <p:cTn id="41" dur="1" fill="hold">
                                          <p:stCondLst>
                                            <p:cond delay="0"/>
                                          </p:stCondLst>
                                        </p:cTn>
                                        <p:tgtEl>
                                          <p:spTgt spid="395284"/>
                                        </p:tgtEl>
                                        <p:attrNameLst>
                                          <p:attrName>style.visibility</p:attrName>
                                        </p:attrNameLst>
                                      </p:cBhvr>
                                      <p:to>
                                        <p:strVal val="visible"/>
                                      </p:to>
                                    </p:set>
                                  </p:childTnLst>
                                </p:cTn>
                              </p:par>
                            </p:childTnLst>
                          </p:cTn>
                        </p:par>
                        <p:par>
                          <p:cTn id="42" fill="hold">
                            <p:stCondLst>
                              <p:cond delay="2500"/>
                            </p:stCondLst>
                            <p:childTnLst>
                              <p:par>
                                <p:cTn id="43" presetID="1" presetClass="entr" presetSubtype="0" fill="hold" grpId="0" nodeType="afterEffect">
                                  <p:stCondLst>
                                    <p:cond delay="0"/>
                                  </p:stCondLst>
                                  <p:childTnLst>
                                    <p:set>
                                      <p:cBhvr>
                                        <p:cTn id="44" dur="1" fill="hold">
                                          <p:stCondLst>
                                            <p:cond delay="0"/>
                                          </p:stCondLst>
                                        </p:cTn>
                                        <p:tgtEl>
                                          <p:spTgt spid="395275"/>
                                        </p:tgtEl>
                                        <p:attrNameLst>
                                          <p:attrName>style.visibility</p:attrName>
                                        </p:attrNameLst>
                                      </p:cBhvr>
                                      <p:to>
                                        <p:strVal val="visible"/>
                                      </p:to>
                                    </p:set>
                                  </p:childTnLst>
                                </p:cTn>
                              </p:par>
                            </p:childTnLst>
                          </p:cTn>
                        </p:par>
                        <p:par>
                          <p:cTn id="45" fill="hold">
                            <p:stCondLst>
                              <p:cond delay="2500"/>
                            </p:stCondLst>
                            <p:childTnLst>
                              <p:par>
                                <p:cTn id="46" presetID="12" presetClass="entr" presetSubtype="4" fill="hold" grpId="0" nodeType="afterEffect">
                                  <p:stCondLst>
                                    <p:cond delay="0"/>
                                  </p:stCondLst>
                                  <p:childTnLst>
                                    <p:set>
                                      <p:cBhvr>
                                        <p:cTn id="47" dur="1" fill="hold">
                                          <p:stCondLst>
                                            <p:cond delay="0"/>
                                          </p:stCondLst>
                                        </p:cTn>
                                        <p:tgtEl>
                                          <p:spTgt spid="395287"/>
                                        </p:tgtEl>
                                        <p:attrNameLst>
                                          <p:attrName>style.visibility</p:attrName>
                                        </p:attrNameLst>
                                      </p:cBhvr>
                                      <p:to>
                                        <p:strVal val="visible"/>
                                      </p:to>
                                    </p:set>
                                    <p:animEffect transition="in" filter="slide(fromBottom)">
                                      <p:cBhvr>
                                        <p:cTn id="48" dur="500"/>
                                        <p:tgtEl>
                                          <p:spTgt spid="395287"/>
                                        </p:tgtEl>
                                      </p:cBhvr>
                                    </p:animEffect>
                                  </p:childTnLst>
                                </p:cTn>
                              </p:par>
                            </p:childTnLst>
                          </p:cTn>
                        </p:par>
                        <p:par>
                          <p:cTn id="49" fill="hold">
                            <p:stCondLst>
                              <p:cond delay="3000"/>
                            </p:stCondLst>
                            <p:childTnLst>
                              <p:par>
                                <p:cTn id="50" presetID="1" presetClass="entr" presetSubtype="0" fill="hold" grpId="0" nodeType="afterEffect">
                                  <p:stCondLst>
                                    <p:cond delay="0"/>
                                  </p:stCondLst>
                                  <p:childTnLst>
                                    <p:set>
                                      <p:cBhvr>
                                        <p:cTn id="51" dur="1" fill="hold">
                                          <p:stCondLst>
                                            <p:cond delay="0"/>
                                          </p:stCondLst>
                                        </p:cTn>
                                        <p:tgtEl>
                                          <p:spTgt spid="395277"/>
                                        </p:tgtEl>
                                        <p:attrNameLst>
                                          <p:attrName>style.visibility</p:attrName>
                                        </p:attrNameLst>
                                      </p:cBhvr>
                                      <p:to>
                                        <p:strVal val="visible"/>
                                      </p:to>
                                    </p:set>
                                  </p:childTnLst>
                                </p:cTn>
                              </p:par>
                            </p:childTnLst>
                          </p:cTn>
                        </p:par>
                        <p:par>
                          <p:cTn id="52" fill="hold">
                            <p:stCondLst>
                              <p:cond delay="3000"/>
                            </p:stCondLst>
                            <p:childTnLst>
                              <p:par>
                                <p:cTn id="53" presetID="12" presetClass="entr" presetSubtype="4" fill="hold" grpId="0" nodeType="afterEffect">
                                  <p:stCondLst>
                                    <p:cond delay="0"/>
                                  </p:stCondLst>
                                  <p:childTnLst>
                                    <p:set>
                                      <p:cBhvr>
                                        <p:cTn id="54" dur="1" fill="hold">
                                          <p:stCondLst>
                                            <p:cond delay="0"/>
                                          </p:stCondLst>
                                        </p:cTn>
                                        <p:tgtEl>
                                          <p:spTgt spid="395286"/>
                                        </p:tgtEl>
                                        <p:attrNameLst>
                                          <p:attrName>style.visibility</p:attrName>
                                        </p:attrNameLst>
                                      </p:cBhvr>
                                      <p:to>
                                        <p:strVal val="visible"/>
                                      </p:to>
                                    </p:set>
                                    <p:animEffect transition="in" filter="slide(fromBottom)">
                                      <p:cBhvr>
                                        <p:cTn id="55" dur="500"/>
                                        <p:tgtEl>
                                          <p:spTgt spid="395286"/>
                                        </p:tgtEl>
                                      </p:cBhvr>
                                    </p:animEffect>
                                  </p:childTnLst>
                                </p:cTn>
                              </p:par>
                            </p:childTnLst>
                          </p:cTn>
                        </p:par>
                        <p:par>
                          <p:cTn id="56" fill="hold">
                            <p:stCondLst>
                              <p:cond delay="3500"/>
                            </p:stCondLst>
                            <p:childTnLst>
                              <p:par>
                                <p:cTn id="57" presetID="12" presetClass="entr" presetSubtype="4" fill="hold" grpId="0" nodeType="afterEffect">
                                  <p:stCondLst>
                                    <p:cond delay="0"/>
                                  </p:stCondLst>
                                  <p:childTnLst>
                                    <p:set>
                                      <p:cBhvr>
                                        <p:cTn id="58" dur="1" fill="hold">
                                          <p:stCondLst>
                                            <p:cond delay="0"/>
                                          </p:stCondLst>
                                        </p:cTn>
                                        <p:tgtEl>
                                          <p:spTgt spid="395276"/>
                                        </p:tgtEl>
                                        <p:attrNameLst>
                                          <p:attrName>style.visibility</p:attrName>
                                        </p:attrNameLst>
                                      </p:cBhvr>
                                      <p:to>
                                        <p:strVal val="visible"/>
                                      </p:to>
                                    </p:set>
                                    <p:animEffect transition="in" filter="slide(fromBottom)">
                                      <p:cBhvr>
                                        <p:cTn id="59" dur="500"/>
                                        <p:tgtEl>
                                          <p:spTgt spid="3952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5268" grpId="0" animBg="1"/>
      <p:bldP spid="395275" grpId="0" animBg="1"/>
      <p:bldP spid="395276" grpId="0" animBg="1"/>
      <p:bldP spid="395277" grpId="0" animBg="1"/>
      <p:bldP spid="395278" grpId="0" animBg="1"/>
      <p:bldP spid="395279" grpId="0" animBg="1"/>
      <p:bldP spid="395280" grpId="0" animBg="1"/>
      <p:bldP spid="395281" grpId="0" animBg="1"/>
      <p:bldP spid="395282" grpId="0" animBg="1"/>
      <p:bldP spid="395283" grpId="0" animBg="1"/>
      <p:bldP spid="395284" grpId="0" animBg="1"/>
      <p:bldP spid="395285" grpId="0" animBg="1"/>
      <p:bldP spid="395286" grpId="0" animBg="1"/>
      <p:bldP spid="395287" grpId="0" animBg="1"/>
      <p:bldP spid="395289" grpId="0" animBg="1"/>
      <p:bldP spid="39529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Rectangle 2"/>
          <p:cNvSpPr>
            <a:spLocks noGrp="1" noChangeArrowheads="1"/>
          </p:cNvSpPr>
          <p:nvPr>
            <p:ph type="title"/>
          </p:nvPr>
        </p:nvSpPr>
        <p:spPr/>
        <p:txBody>
          <a:bodyPr/>
          <a:lstStyle/>
          <a:p>
            <a:r>
              <a:rPr lang="hr-HR" dirty="0" smtClean="0">
                <a:solidFill>
                  <a:schemeClr val="accent2"/>
                </a:solidFill>
              </a:rPr>
              <a:t>Porijeklo prije 1400. godina </a:t>
            </a:r>
            <a:endParaRPr lang="en-US" dirty="0">
              <a:solidFill>
                <a:schemeClr val="accent2"/>
              </a:solidFill>
            </a:endParaRPr>
          </a:p>
        </p:txBody>
      </p:sp>
      <p:sp>
        <p:nvSpPr>
          <p:cNvPr id="399363" name="Rectangle 3"/>
          <p:cNvSpPr>
            <a:spLocks noChangeArrowheads="1"/>
          </p:cNvSpPr>
          <p:nvPr/>
        </p:nvSpPr>
        <p:spPr bwMode="auto">
          <a:xfrm>
            <a:off x="179388" y="1773238"/>
            <a:ext cx="8785225" cy="576262"/>
          </a:xfrm>
          <a:prstGeom prst="rect">
            <a:avLst/>
          </a:prstGeom>
          <a:solidFill>
            <a:srgbClr val="CCECFF"/>
          </a:solidFill>
          <a:ln w="9525" algn="ctr">
            <a:solidFill>
              <a:schemeClr val="tx1"/>
            </a:solidFill>
            <a:miter lim="800000"/>
            <a:headEnd/>
            <a:tailEnd/>
          </a:ln>
          <a:effectLst>
            <a:outerShdw dist="35921" dir="2700000" algn="ctr" rotWithShape="0">
              <a:schemeClr val="tx1"/>
            </a:outerShdw>
          </a:effectLst>
        </p:spPr>
        <p:txBody>
          <a:bodyPr lIns="45720" rIns="45720" anchor="ctr"/>
          <a:lstStyle/>
          <a:p>
            <a:pPr algn="ctr">
              <a:buFont typeface="Arial" charset="0"/>
              <a:buNone/>
            </a:pPr>
            <a:r>
              <a:rPr lang="en-US" sz="1600" b="1" dirty="0" err="1" smtClean="0">
                <a:latin typeface="Arial" charset="0"/>
              </a:rPr>
              <a:t>Muham</a:t>
            </a:r>
            <a:r>
              <a:rPr lang="hr-HR" sz="1600" b="1" dirty="0" smtClean="0">
                <a:latin typeface="Arial" charset="0"/>
              </a:rPr>
              <a:t>med a.s</a:t>
            </a:r>
            <a:r>
              <a:rPr lang="hr-HR" sz="1600" b="1" dirty="0" smtClean="0">
                <a:latin typeface="Arial" charset="0"/>
              </a:rPr>
              <a:t>., je </a:t>
            </a:r>
            <a:r>
              <a:rPr lang="hr-HR" sz="1600" b="1" dirty="0" smtClean="0">
                <a:latin typeface="Arial" charset="0"/>
              </a:rPr>
              <a:t>postavio </a:t>
            </a:r>
            <a:r>
              <a:rPr lang="hr-HR" sz="1600" b="1" dirty="0" smtClean="0">
                <a:latin typeface="Arial" charset="0"/>
              </a:rPr>
              <a:t>smjernice </a:t>
            </a:r>
            <a:r>
              <a:rPr lang="hr-HR" sz="1600" b="1" dirty="0" smtClean="0">
                <a:latin typeface="Arial" charset="0"/>
              </a:rPr>
              <a:t>života prije 1400. godina. </a:t>
            </a:r>
            <a:endParaRPr lang="en-US" sz="1600" b="1" dirty="0">
              <a:latin typeface="Arial" charset="0"/>
            </a:endParaRPr>
          </a:p>
        </p:txBody>
      </p:sp>
      <p:sp>
        <p:nvSpPr>
          <p:cNvPr id="399364" name="Rectangle 4"/>
          <p:cNvSpPr>
            <a:spLocks noChangeArrowheads="1"/>
          </p:cNvSpPr>
          <p:nvPr/>
        </p:nvSpPr>
        <p:spPr bwMode="auto">
          <a:xfrm>
            <a:off x="395288" y="2708275"/>
            <a:ext cx="4968875" cy="144463"/>
          </a:xfrm>
          <a:prstGeom prst="rect">
            <a:avLst/>
          </a:prstGeom>
          <a:solidFill>
            <a:schemeClr val="bg2"/>
          </a:solidFill>
          <a:ln w="9525" algn="ctr">
            <a:noFill/>
            <a:miter lim="800000"/>
            <a:headEnd/>
            <a:tailEnd/>
          </a:ln>
          <a:effectLst/>
        </p:spPr>
        <p:txBody>
          <a:bodyPr wrap="none" anchor="ctr"/>
          <a:lstStyle/>
          <a:p>
            <a:pPr algn="ctr" eaLnBrk="0" hangingPunct="0"/>
            <a:endParaRPr lang="en-GB" sz="1800" b="1">
              <a:solidFill>
                <a:schemeClr val="bg1"/>
              </a:solidFill>
              <a:latin typeface="Arial" charset="0"/>
            </a:endParaRPr>
          </a:p>
        </p:txBody>
      </p:sp>
      <p:sp>
        <p:nvSpPr>
          <p:cNvPr id="399365" name="Text Box 5"/>
          <p:cNvSpPr txBox="1">
            <a:spLocks noChangeArrowheads="1"/>
          </p:cNvSpPr>
          <p:nvPr/>
        </p:nvSpPr>
        <p:spPr bwMode="auto">
          <a:xfrm>
            <a:off x="395288" y="2924175"/>
            <a:ext cx="792162" cy="242888"/>
          </a:xfrm>
          <a:prstGeom prst="rect">
            <a:avLst/>
          </a:prstGeom>
          <a:solidFill>
            <a:srgbClr val="009999"/>
          </a:solidFill>
          <a:ln w="9525" algn="ctr">
            <a:noFill/>
            <a:miter lim="800000"/>
            <a:headEnd/>
            <a:tailEnd/>
          </a:ln>
          <a:effectLst/>
        </p:spPr>
        <p:txBody>
          <a:bodyPr wrap="none" anchor="ctr"/>
          <a:lstStyle/>
          <a:p>
            <a:pPr algn="ctr" eaLnBrk="0" hangingPunct="0"/>
            <a:r>
              <a:rPr lang="en-GB" sz="1800" b="1">
                <a:solidFill>
                  <a:schemeClr val="bg1"/>
                </a:solidFill>
                <a:latin typeface="Arial" charset="0"/>
              </a:rPr>
              <a:t> 610 AD</a:t>
            </a:r>
          </a:p>
        </p:txBody>
      </p:sp>
      <p:sp>
        <p:nvSpPr>
          <p:cNvPr id="399366" name="Text Box 6"/>
          <p:cNvSpPr txBox="1">
            <a:spLocks noChangeArrowheads="1"/>
          </p:cNvSpPr>
          <p:nvPr/>
        </p:nvSpPr>
        <p:spPr bwMode="auto">
          <a:xfrm>
            <a:off x="4859338" y="2924175"/>
            <a:ext cx="649287" cy="242888"/>
          </a:xfrm>
          <a:prstGeom prst="rect">
            <a:avLst/>
          </a:prstGeom>
          <a:solidFill>
            <a:srgbClr val="009999"/>
          </a:solidFill>
          <a:ln w="9525" algn="ctr">
            <a:noFill/>
            <a:miter lim="800000"/>
            <a:headEnd/>
            <a:tailEnd/>
          </a:ln>
          <a:effectLst/>
        </p:spPr>
        <p:txBody>
          <a:bodyPr wrap="none" anchor="ctr"/>
          <a:lstStyle/>
          <a:p>
            <a:pPr algn="ctr" eaLnBrk="0" hangingPunct="0"/>
            <a:r>
              <a:rPr lang="en-GB" sz="1800" b="1" dirty="0">
                <a:solidFill>
                  <a:schemeClr val="bg1"/>
                </a:solidFill>
                <a:latin typeface="Arial" charset="0"/>
              </a:rPr>
              <a:t> </a:t>
            </a:r>
            <a:r>
              <a:rPr lang="en-GB" sz="1800" b="1" dirty="0" smtClean="0">
                <a:solidFill>
                  <a:schemeClr val="bg1"/>
                </a:solidFill>
                <a:latin typeface="Arial" charset="0"/>
              </a:rPr>
              <a:t>20</a:t>
            </a:r>
            <a:r>
              <a:rPr lang="bs-Latn-BA" sz="1800" b="1" dirty="0" smtClean="0">
                <a:solidFill>
                  <a:schemeClr val="bg1"/>
                </a:solidFill>
                <a:latin typeface="Arial" charset="0"/>
              </a:rPr>
              <a:t>18</a:t>
            </a:r>
            <a:endParaRPr lang="en-GB" sz="1800" b="1" dirty="0">
              <a:solidFill>
                <a:schemeClr val="bg1"/>
              </a:solidFill>
              <a:latin typeface="Arial" charset="0"/>
            </a:endParaRPr>
          </a:p>
        </p:txBody>
      </p:sp>
      <p:sp>
        <p:nvSpPr>
          <p:cNvPr id="399367" name="Cloud"/>
          <p:cNvSpPr>
            <a:spLocks noEditPoints="1" noChangeArrowheads="1"/>
          </p:cNvSpPr>
          <p:nvPr/>
        </p:nvSpPr>
        <p:spPr bwMode="auto">
          <a:xfrm>
            <a:off x="5435600" y="3573463"/>
            <a:ext cx="3529013" cy="1727200"/>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67 w 21600"/>
              <a:gd name="T5" fmla="*/ 10800 h 21600"/>
              <a:gd name="T6" fmla="*/ 10800 w 21600"/>
              <a:gd name="T7" fmla="*/ 21577 h 21600"/>
              <a:gd name="T8" fmla="*/ 21582 w 21600"/>
              <a:gd name="T9" fmla="*/ 10800 h 21600"/>
              <a:gd name="T10" fmla="*/ 10800 w 21600"/>
              <a:gd name="T11" fmla="*/ 1235 h 21600"/>
              <a:gd name="T12" fmla="*/ 3163 w 21600"/>
              <a:gd name="T13" fmla="*/ 3163 h 21600"/>
              <a:gd name="T14" fmla="*/ 18437 w 21600"/>
              <a:gd name="T15" fmla="*/ 18437 h 21600"/>
            </a:gdLst>
            <a:ahLst/>
            <a:cxnLst>
              <a:cxn ang="0">
                <a:pos x="T4" y="T5"/>
              </a:cxn>
              <a:cxn ang="0">
                <a:pos x="T6" y="T7"/>
              </a:cxn>
              <a:cxn ang="0">
                <a:pos x="T8" y="T9"/>
              </a:cxn>
              <a:cxn ang="0">
                <a:pos x="T10" y="T11"/>
              </a:cxn>
            </a:cxnLst>
            <a:rect l="T12" t="T13" r="T14" b="T15"/>
            <a:pathLst>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Lst>
          </a:custGeom>
          <a:solidFill>
            <a:srgbClr val="FFFF99"/>
          </a:solidFill>
          <a:ln w="9525">
            <a:solidFill>
              <a:srgbClr val="000000"/>
            </a:solidFill>
            <a:miter lim="800000"/>
            <a:headEnd/>
            <a:tailEnd/>
          </a:ln>
          <a:effectLst>
            <a:outerShdw dist="35921" dir="2700000" algn="ctr" rotWithShape="0">
              <a:srgbClr val="000000"/>
            </a:outerShdw>
          </a:effectLst>
        </p:spPr>
        <p:txBody>
          <a:bodyPr anchor="ctr"/>
          <a:lstStyle/>
          <a:p>
            <a:pPr algn="ctr" eaLnBrk="0" hangingPunct="0"/>
            <a:r>
              <a:rPr lang="hr-HR" sz="1600" b="1" dirty="0" smtClean="0">
                <a:solidFill>
                  <a:srgbClr val="004E2D"/>
                </a:solidFill>
                <a:latin typeface="Arial" charset="0"/>
              </a:rPr>
              <a:t>Dokazano je da </a:t>
            </a:r>
            <a:r>
              <a:rPr lang="hr-HR" sz="1600" b="1" dirty="0" smtClean="0">
                <a:solidFill>
                  <a:srgbClr val="004E2D"/>
                </a:solidFill>
                <a:latin typeface="Arial" charset="0"/>
              </a:rPr>
              <a:t>put</a:t>
            </a:r>
            <a:r>
              <a:rPr lang="hr-HR" sz="1600" b="1" dirty="0" smtClean="0">
                <a:solidFill>
                  <a:srgbClr val="004E2D"/>
                </a:solidFill>
                <a:latin typeface="Arial" charset="0"/>
              </a:rPr>
              <a:t> </a:t>
            </a:r>
            <a:r>
              <a:rPr lang="hr-HR" sz="1600" b="1" dirty="0" smtClean="0">
                <a:solidFill>
                  <a:srgbClr val="004E2D"/>
                </a:solidFill>
                <a:latin typeface="Arial" charset="0"/>
              </a:rPr>
              <a:t>Poslanika a.s., može riješiti sve naše probleme i da može vratiti svijet na pravi put. </a:t>
            </a:r>
            <a:endParaRPr lang="en-US" sz="1600" b="1" dirty="0">
              <a:solidFill>
                <a:srgbClr val="004E2D"/>
              </a:solidFill>
              <a:latin typeface="Arial" charset="0"/>
            </a:endParaRPr>
          </a:p>
        </p:txBody>
      </p:sp>
      <p:sp>
        <p:nvSpPr>
          <p:cNvPr id="399368" name="Rectangle 8"/>
          <p:cNvSpPr>
            <a:spLocks noChangeArrowheads="1"/>
          </p:cNvSpPr>
          <p:nvPr/>
        </p:nvSpPr>
        <p:spPr bwMode="auto">
          <a:xfrm>
            <a:off x="5364163" y="2708275"/>
            <a:ext cx="3455987" cy="144463"/>
          </a:xfrm>
          <a:prstGeom prst="rect">
            <a:avLst/>
          </a:prstGeom>
          <a:solidFill>
            <a:srgbClr val="FF9900"/>
          </a:solidFill>
          <a:ln w="9525" algn="ctr">
            <a:noFill/>
            <a:miter lim="800000"/>
            <a:headEnd/>
            <a:tailEnd/>
          </a:ln>
          <a:effectLst/>
        </p:spPr>
        <p:txBody>
          <a:bodyPr wrap="none" anchor="ctr"/>
          <a:lstStyle/>
          <a:p>
            <a:pPr algn="ctr" eaLnBrk="0" hangingPunct="0"/>
            <a:endParaRPr lang="en-GB" sz="1800" b="1">
              <a:solidFill>
                <a:schemeClr val="bg1"/>
              </a:solidFill>
              <a:latin typeface="Arial" charset="0"/>
            </a:endParaRPr>
          </a:p>
        </p:txBody>
      </p:sp>
      <p:sp>
        <p:nvSpPr>
          <p:cNvPr id="399369" name="Text Box 9"/>
          <p:cNvSpPr txBox="1">
            <a:spLocks noChangeArrowheads="1"/>
          </p:cNvSpPr>
          <p:nvPr/>
        </p:nvSpPr>
        <p:spPr bwMode="auto">
          <a:xfrm>
            <a:off x="6011863" y="2924175"/>
            <a:ext cx="2736850" cy="304800"/>
          </a:xfrm>
          <a:prstGeom prst="rect">
            <a:avLst/>
          </a:prstGeom>
          <a:noFill/>
          <a:ln w="9525">
            <a:noFill/>
            <a:miter lim="800000"/>
            <a:headEnd/>
            <a:tailEnd/>
          </a:ln>
          <a:effectLst/>
        </p:spPr>
        <p:txBody>
          <a:bodyPr lIns="45720" rIns="45720">
            <a:spAutoFit/>
          </a:bodyPr>
          <a:lstStyle/>
          <a:p>
            <a:pPr algn="ctr" eaLnBrk="0" hangingPunct="0"/>
            <a:r>
              <a:rPr lang="hr-HR" sz="1400" b="1" dirty="0" smtClean="0">
                <a:solidFill>
                  <a:srgbClr val="004E2D"/>
                </a:solidFill>
                <a:latin typeface="Arial" charset="0"/>
              </a:rPr>
              <a:t>Sada i budućnost... </a:t>
            </a:r>
            <a:endParaRPr lang="en-GB" sz="1400" b="1" dirty="0">
              <a:solidFill>
                <a:srgbClr val="004E2D"/>
              </a:solidFill>
              <a:latin typeface="Arial" charset="0"/>
            </a:endParaRPr>
          </a:p>
        </p:txBody>
      </p:sp>
      <p:sp>
        <p:nvSpPr>
          <p:cNvPr id="399370" name="Cloud"/>
          <p:cNvSpPr>
            <a:spLocks noEditPoints="1" noChangeArrowheads="1"/>
          </p:cNvSpPr>
          <p:nvPr/>
        </p:nvSpPr>
        <p:spPr bwMode="auto">
          <a:xfrm>
            <a:off x="900113" y="3644900"/>
            <a:ext cx="3384550" cy="1512888"/>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67 w 21600"/>
              <a:gd name="T5" fmla="*/ 10800 h 21600"/>
              <a:gd name="T6" fmla="*/ 10800 w 21600"/>
              <a:gd name="T7" fmla="*/ 21577 h 21600"/>
              <a:gd name="T8" fmla="*/ 21582 w 21600"/>
              <a:gd name="T9" fmla="*/ 10800 h 21600"/>
              <a:gd name="T10" fmla="*/ 10800 w 21600"/>
              <a:gd name="T11" fmla="*/ 1235 h 21600"/>
              <a:gd name="T12" fmla="*/ 3163 w 21600"/>
              <a:gd name="T13" fmla="*/ 3163 h 21600"/>
              <a:gd name="T14" fmla="*/ 18437 w 21600"/>
              <a:gd name="T15" fmla="*/ 18437 h 21600"/>
            </a:gdLst>
            <a:ahLst/>
            <a:cxnLst>
              <a:cxn ang="0">
                <a:pos x="T4" y="T5"/>
              </a:cxn>
              <a:cxn ang="0">
                <a:pos x="T6" y="T7"/>
              </a:cxn>
              <a:cxn ang="0">
                <a:pos x="T8" y="T9"/>
              </a:cxn>
              <a:cxn ang="0">
                <a:pos x="T10" y="T11"/>
              </a:cxn>
            </a:cxnLst>
            <a:rect l="T12" t="T13" r="T14" b="T15"/>
            <a:pathLst>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Lst>
          </a:custGeom>
          <a:solidFill>
            <a:srgbClr val="FFFF99"/>
          </a:solidFill>
          <a:ln w="9525">
            <a:solidFill>
              <a:srgbClr val="000000"/>
            </a:solidFill>
            <a:miter lim="800000"/>
            <a:headEnd/>
            <a:tailEnd/>
          </a:ln>
          <a:effectLst>
            <a:outerShdw dist="35921" dir="2700000" algn="ctr" rotWithShape="0">
              <a:srgbClr val="000000"/>
            </a:outerShdw>
          </a:effectLst>
        </p:spPr>
        <p:txBody>
          <a:bodyPr anchor="ctr"/>
          <a:lstStyle/>
          <a:p>
            <a:pPr algn="ctr" eaLnBrk="0" hangingPunct="0"/>
            <a:r>
              <a:rPr lang="hr-HR" sz="1600" b="1" dirty="0" smtClean="0">
                <a:solidFill>
                  <a:srgbClr val="004E2D"/>
                </a:solidFill>
                <a:latin typeface="Arial" charset="0"/>
              </a:rPr>
              <a:t>Smjernice života koje danas vidimo, Poslanik a.s., ih je </a:t>
            </a:r>
            <a:r>
              <a:rPr lang="hr-HR" sz="1600" b="1" dirty="0" smtClean="0">
                <a:solidFill>
                  <a:srgbClr val="004E2D"/>
                </a:solidFill>
                <a:latin typeface="Arial" charset="0"/>
              </a:rPr>
              <a:t>dobio </a:t>
            </a:r>
            <a:r>
              <a:rPr lang="hr-HR" sz="1600" b="1" dirty="0" smtClean="0">
                <a:solidFill>
                  <a:srgbClr val="004E2D"/>
                </a:solidFill>
                <a:latin typeface="Arial" charset="0"/>
              </a:rPr>
              <a:t>prije </a:t>
            </a:r>
            <a:r>
              <a:rPr lang="hr-HR" sz="1600" b="1" dirty="0" smtClean="0">
                <a:solidFill>
                  <a:srgbClr val="004E2D"/>
                </a:solidFill>
                <a:latin typeface="Arial" charset="0"/>
              </a:rPr>
              <a:t>1408.godina </a:t>
            </a:r>
            <a:endParaRPr lang="en-US" sz="1600" b="1" dirty="0">
              <a:solidFill>
                <a:srgbClr val="004E2D"/>
              </a:solidFill>
              <a:latin typeface="Arial"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399363"/>
                                        </p:tgtEl>
                                        <p:attrNameLst>
                                          <p:attrName>style.visibility</p:attrName>
                                        </p:attrNameLst>
                                      </p:cBhvr>
                                      <p:to>
                                        <p:strVal val="visible"/>
                                      </p:to>
                                    </p:set>
                                    <p:animEffect transition="in" filter="slide(fromLeft)">
                                      <p:cBhvr>
                                        <p:cTn id="7" dur="500"/>
                                        <p:tgtEl>
                                          <p:spTgt spid="399363"/>
                                        </p:tgtEl>
                                      </p:cBhvr>
                                    </p:animEffect>
                                  </p:childTnLst>
                                </p:cTn>
                              </p:par>
                            </p:childTnLst>
                          </p:cTn>
                        </p:par>
                        <p:par>
                          <p:cTn id="8" fill="hold">
                            <p:stCondLst>
                              <p:cond delay="500"/>
                            </p:stCondLst>
                            <p:childTnLst>
                              <p:par>
                                <p:cTn id="9" presetID="12" presetClass="entr" presetSubtype="2" fill="hold" grpId="0" nodeType="afterEffect">
                                  <p:stCondLst>
                                    <p:cond delay="0"/>
                                  </p:stCondLst>
                                  <p:childTnLst>
                                    <p:set>
                                      <p:cBhvr>
                                        <p:cTn id="10" dur="1" fill="hold">
                                          <p:stCondLst>
                                            <p:cond delay="0"/>
                                          </p:stCondLst>
                                        </p:cTn>
                                        <p:tgtEl>
                                          <p:spTgt spid="399364"/>
                                        </p:tgtEl>
                                        <p:attrNameLst>
                                          <p:attrName>style.visibility</p:attrName>
                                        </p:attrNameLst>
                                      </p:cBhvr>
                                      <p:to>
                                        <p:strVal val="visible"/>
                                      </p:to>
                                    </p:set>
                                    <p:animEffect transition="in" filter="slide(fromRight)">
                                      <p:cBhvr>
                                        <p:cTn id="11" dur="500"/>
                                        <p:tgtEl>
                                          <p:spTgt spid="399364"/>
                                        </p:tgtEl>
                                      </p:cBhvr>
                                    </p:animEffect>
                                  </p:childTnLst>
                                </p:cTn>
                              </p:par>
                              <p:par>
                                <p:cTn id="12" presetID="1" presetClass="entr" presetSubtype="0" fill="hold" grpId="0" nodeType="withEffect">
                                  <p:stCondLst>
                                    <p:cond delay="0"/>
                                  </p:stCondLst>
                                  <p:childTnLst>
                                    <p:set>
                                      <p:cBhvr>
                                        <p:cTn id="13" dur="1" fill="hold">
                                          <p:stCondLst>
                                            <p:cond delay="0"/>
                                          </p:stCondLst>
                                        </p:cTn>
                                        <p:tgtEl>
                                          <p:spTgt spid="399366"/>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399365"/>
                                        </p:tgtEl>
                                        <p:attrNameLst>
                                          <p:attrName>style.visibility</p:attrName>
                                        </p:attrNameLst>
                                      </p:cBhvr>
                                      <p:to>
                                        <p:strVal val="visible"/>
                                      </p:to>
                                    </p:set>
                                  </p:childTnLst>
                                </p:cTn>
                              </p:par>
                              <p:par>
                                <p:cTn id="16" presetID="53" presetClass="entr" presetSubtype="0" fill="hold" grpId="0" nodeType="withEffect">
                                  <p:stCondLst>
                                    <p:cond delay="0"/>
                                  </p:stCondLst>
                                  <p:childTnLst>
                                    <p:set>
                                      <p:cBhvr>
                                        <p:cTn id="17" dur="1" fill="hold">
                                          <p:stCondLst>
                                            <p:cond delay="0"/>
                                          </p:stCondLst>
                                        </p:cTn>
                                        <p:tgtEl>
                                          <p:spTgt spid="399370"/>
                                        </p:tgtEl>
                                        <p:attrNameLst>
                                          <p:attrName>style.visibility</p:attrName>
                                        </p:attrNameLst>
                                      </p:cBhvr>
                                      <p:to>
                                        <p:strVal val="visible"/>
                                      </p:to>
                                    </p:set>
                                    <p:anim calcmode="lin" valueType="num">
                                      <p:cBhvr>
                                        <p:cTn id="18" dur="1000" fill="hold"/>
                                        <p:tgtEl>
                                          <p:spTgt spid="399370"/>
                                        </p:tgtEl>
                                        <p:attrNameLst>
                                          <p:attrName>ppt_w</p:attrName>
                                        </p:attrNameLst>
                                      </p:cBhvr>
                                      <p:tavLst>
                                        <p:tav tm="0">
                                          <p:val>
                                            <p:fltVal val="0"/>
                                          </p:val>
                                        </p:tav>
                                        <p:tav tm="100000">
                                          <p:val>
                                            <p:strVal val="#ppt_w"/>
                                          </p:val>
                                        </p:tav>
                                      </p:tavLst>
                                    </p:anim>
                                    <p:anim calcmode="lin" valueType="num">
                                      <p:cBhvr>
                                        <p:cTn id="19" dur="1000" fill="hold"/>
                                        <p:tgtEl>
                                          <p:spTgt spid="399370"/>
                                        </p:tgtEl>
                                        <p:attrNameLst>
                                          <p:attrName>ppt_h</p:attrName>
                                        </p:attrNameLst>
                                      </p:cBhvr>
                                      <p:tavLst>
                                        <p:tav tm="0">
                                          <p:val>
                                            <p:fltVal val="0"/>
                                          </p:val>
                                        </p:tav>
                                        <p:tav tm="100000">
                                          <p:val>
                                            <p:strVal val="#ppt_h"/>
                                          </p:val>
                                        </p:tav>
                                      </p:tavLst>
                                    </p:anim>
                                    <p:animEffect transition="in" filter="fade">
                                      <p:cBhvr>
                                        <p:cTn id="20" dur="1000"/>
                                        <p:tgtEl>
                                          <p:spTgt spid="399370"/>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399367"/>
                                        </p:tgtEl>
                                        <p:attrNameLst>
                                          <p:attrName>style.visibility</p:attrName>
                                        </p:attrNameLst>
                                      </p:cBhvr>
                                      <p:to>
                                        <p:strVal val="visible"/>
                                      </p:to>
                                    </p:set>
                                    <p:anim calcmode="lin" valueType="num">
                                      <p:cBhvr>
                                        <p:cTn id="25" dur="1000" fill="hold"/>
                                        <p:tgtEl>
                                          <p:spTgt spid="399367"/>
                                        </p:tgtEl>
                                        <p:attrNameLst>
                                          <p:attrName>ppt_w</p:attrName>
                                        </p:attrNameLst>
                                      </p:cBhvr>
                                      <p:tavLst>
                                        <p:tav tm="0">
                                          <p:val>
                                            <p:fltVal val="0"/>
                                          </p:val>
                                        </p:tav>
                                        <p:tav tm="100000">
                                          <p:val>
                                            <p:strVal val="#ppt_w"/>
                                          </p:val>
                                        </p:tav>
                                      </p:tavLst>
                                    </p:anim>
                                    <p:anim calcmode="lin" valueType="num">
                                      <p:cBhvr>
                                        <p:cTn id="26" dur="1000" fill="hold"/>
                                        <p:tgtEl>
                                          <p:spTgt spid="399367"/>
                                        </p:tgtEl>
                                        <p:attrNameLst>
                                          <p:attrName>ppt_h</p:attrName>
                                        </p:attrNameLst>
                                      </p:cBhvr>
                                      <p:tavLst>
                                        <p:tav tm="0">
                                          <p:val>
                                            <p:fltVal val="0"/>
                                          </p:val>
                                        </p:tav>
                                        <p:tav tm="100000">
                                          <p:val>
                                            <p:strVal val="#ppt_h"/>
                                          </p:val>
                                        </p:tav>
                                      </p:tavLst>
                                    </p:anim>
                                    <p:animEffect transition="in" filter="fade">
                                      <p:cBhvr>
                                        <p:cTn id="27" dur="1000"/>
                                        <p:tgtEl>
                                          <p:spTgt spid="399367"/>
                                        </p:tgtEl>
                                      </p:cBhvr>
                                    </p:animEffect>
                                  </p:childTnLst>
                                </p:cTn>
                              </p:par>
                              <p:par>
                                <p:cTn id="28" presetID="12" presetClass="entr" presetSubtype="8" fill="hold" grpId="0" nodeType="withEffect">
                                  <p:stCondLst>
                                    <p:cond delay="0"/>
                                  </p:stCondLst>
                                  <p:childTnLst>
                                    <p:set>
                                      <p:cBhvr>
                                        <p:cTn id="29" dur="1" fill="hold">
                                          <p:stCondLst>
                                            <p:cond delay="0"/>
                                          </p:stCondLst>
                                        </p:cTn>
                                        <p:tgtEl>
                                          <p:spTgt spid="399368"/>
                                        </p:tgtEl>
                                        <p:attrNameLst>
                                          <p:attrName>style.visibility</p:attrName>
                                        </p:attrNameLst>
                                      </p:cBhvr>
                                      <p:to>
                                        <p:strVal val="visible"/>
                                      </p:to>
                                    </p:set>
                                    <p:animEffect transition="in" filter="slide(fromLeft)">
                                      <p:cBhvr>
                                        <p:cTn id="30" dur="500"/>
                                        <p:tgtEl>
                                          <p:spTgt spid="399368"/>
                                        </p:tgtEl>
                                      </p:cBhvr>
                                    </p:animEffect>
                                  </p:childTnLst>
                                </p:cTn>
                              </p:par>
                              <p:par>
                                <p:cTn id="31" presetID="12" presetClass="entr" presetSubtype="8" fill="hold" grpId="0" nodeType="withEffect">
                                  <p:stCondLst>
                                    <p:cond delay="0"/>
                                  </p:stCondLst>
                                  <p:childTnLst>
                                    <p:set>
                                      <p:cBhvr>
                                        <p:cTn id="32" dur="1" fill="hold">
                                          <p:stCondLst>
                                            <p:cond delay="0"/>
                                          </p:stCondLst>
                                        </p:cTn>
                                        <p:tgtEl>
                                          <p:spTgt spid="399369"/>
                                        </p:tgtEl>
                                        <p:attrNameLst>
                                          <p:attrName>style.visibility</p:attrName>
                                        </p:attrNameLst>
                                      </p:cBhvr>
                                      <p:to>
                                        <p:strVal val="visible"/>
                                      </p:to>
                                    </p:set>
                                    <p:animEffect transition="in" filter="slide(fromLeft)">
                                      <p:cBhvr>
                                        <p:cTn id="33" dur="500"/>
                                        <p:tgtEl>
                                          <p:spTgt spid="3993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63" grpId="0" animBg="1"/>
      <p:bldP spid="399364" grpId="0" animBg="1"/>
      <p:bldP spid="399365" grpId="0" animBg="1"/>
      <p:bldP spid="399366" grpId="0" animBg="1"/>
      <p:bldP spid="399367" grpId="0" animBg="1"/>
      <p:bldP spid="399368" grpId="0" animBg="1"/>
      <p:bldP spid="399369" grpId="0"/>
      <p:bldP spid="39937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34" name="Oval 22"/>
          <p:cNvSpPr>
            <a:spLocks noChangeArrowheads="1"/>
          </p:cNvSpPr>
          <p:nvPr/>
        </p:nvSpPr>
        <p:spPr bwMode="auto">
          <a:xfrm>
            <a:off x="5364163" y="3271838"/>
            <a:ext cx="2686050" cy="2678112"/>
          </a:xfrm>
          <a:prstGeom prst="ellipse">
            <a:avLst/>
          </a:prstGeom>
          <a:solidFill>
            <a:srgbClr val="009999"/>
          </a:solidFill>
          <a:ln w="9525" algn="ctr">
            <a:noFill/>
            <a:round/>
            <a:headEnd/>
            <a:tailEnd/>
          </a:ln>
          <a:effectLst>
            <a:outerShdw dist="35921" dir="2700000" algn="ctr" rotWithShape="0">
              <a:schemeClr val="tx1"/>
            </a:outerShdw>
          </a:effectLst>
        </p:spPr>
        <p:txBody>
          <a:bodyPr wrap="none" anchor="ctr"/>
          <a:lstStyle/>
          <a:p>
            <a:pPr algn="ctr" eaLnBrk="0" hangingPunct="0"/>
            <a:endParaRPr lang="en-GB" sz="1800" b="1">
              <a:solidFill>
                <a:schemeClr val="bg1"/>
              </a:solidFill>
              <a:latin typeface="Arial" charset="0"/>
            </a:endParaRPr>
          </a:p>
        </p:txBody>
      </p:sp>
      <p:sp>
        <p:nvSpPr>
          <p:cNvPr id="397314" name="Rectangle 2"/>
          <p:cNvSpPr>
            <a:spLocks noGrp="1" noChangeArrowheads="1"/>
          </p:cNvSpPr>
          <p:nvPr>
            <p:ph type="title"/>
          </p:nvPr>
        </p:nvSpPr>
        <p:spPr/>
        <p:txBody>
          <a:bodyPr/>
          <a:lstStyle/>
          <a:p>
            <a:r>
              <a:rPr lang="en-US" dirty="0" err="1" smtClean="0">
                <a:solidFill>
                  <a:schemeClr val="accent2"/>
                </a:solidFill>
              </a:rPr>
              <a:t>Muhamm</a:t>
            </a:r>
            <a:r>
              <a:rPr lang="hr-HR" dirty="0" smtClean="0">
                <a:solidFill>
                  <a:schemeClr val="accent2"/>
                </a:solidFill>
              </a:rPr>
              <a:t>ed a.s., i religija </a:t>
            </a:r>
            <a:r>
              <a:rPr lang="en-US" dirty="0" smtClean="0"/>
              <a:t> </a:t>
            </a:r>
            <a:endParaRPr lang="en-US" dirty="0"/>
          </a:p>
        </p:txBody>
      </p:sp>
      <p:sp>
        <p:nvSpPr>
          <p:cNvPr id="397316" name="Oval 4"/>
          <p:cNvSpPr>
            <a:spLocks noChangeArrowheads="1"/>
          </p:cNvSpPr>
          <p:nvPr/>
        </p:nvSpPr>
        <p:spPr bwMode="auto">
          <a:xfrm>
            <a:off x="1084263" y="3486150"/>
            <a:ext cx="1295400" cy="1225550"/>
          </a:xfrm>
          <a:prstGeom prst="ellipse">
            <a:avLst/>
          </a:prstGeom>
          <a:solidFill>
            <a:srgbClr val="808080"/>
          </a:solidFill>
          <a:ln w="9525" algn="ctr">
            <a:solidFill>
              <a:schemeClr val="tx1"/>
            </a:solidFill>
            <a:round/>
            <a:headEnd/>
            <a:tailEnd/>
          </a:ln>
          <a:effectLst>
            <a:outerShdw dist="35921" dir="2700000" algn="ctr" rotWithShape="0">
              <a:schemeClr val="tx1"/>
            </a:outerShdw>
          </a:effectLst>
        </p:spPr>
        <p:txBody>
          <a:bodyPr wrap="none" anchor="ctr"/>
          <a:lstStyle/>
          <a:p>
            <a:pPr algn="ctr" eaLnBrk="0" hangingPunct="0"/>
            <a:r>
              <a:rPr lang="hr-HR" sz="1600" b="1" dirty="0" smtClean="0">
                <a:solidFill>
                  <a:schemeClr val="bg1"/>
                </a:solidFill>
                <a:latin typeface="Arial" charset="0"/>
              </a:rPr>
              <a:t>Život </a:t>
            </a:r>
            <a:endParaRPr lang="en-ZA" sz="1600" b="1" dirty="0">
              <a:solidFill>
                <a:schemeClr val="bg1"/>
              </a:solidFill>
              <a:latin typeface="Arial" charset="0"/>
            </a:endParaRPr>
          </a:p>
        </p:txBody>
      </p:sp>
      <p:sp>
        <p:nvSpPr>
          <p:cNvPr id="397317" name="Oval 5"/>
          <p:cNvSpPr>
            <a:spLocks noChangeArrowheads="1"/>
          </p:cNvSpPr>
          <p:nvPr/>
        </p:nvSpPr>
        <p:spPr bwMode="auto">
          <a:xfrm>
            <a:off x="6011863" y="3919538"/>
            <a:ext cx="1295400" cy="1225550"/>
          </a:xfrm>
          <a:prstGeom prst="ellipse">
            <a:avLst/>
          </a:prstGeom>
          <a:solidFill>
            <a:srgbClr val="808080"/>
          </a:solidFill>
          <a:ln w="9525" algn="ctr">
            <a:solidFill>
              <a:schemeClr val="tx1"/>
            </a:solidFill>
            <a:round/>
            <a:headEnd/>
            <a:tailEnd/>
          </a:ln>
          <a:effectLst>
            <a:outerShdw dist="35921" dir="2700000" algn="ctr" rotWithShape="0">
              <a:schemeClr val="tx1"/>
            </a:outerShdw>
          </a:effectLst>
        </p:spPr>
        <p:txBody>
          <a:bodyPr wrap="none" anchor="ctr"/>
          <a:lstStyle/>
          <a:p>
            <a:pPr algn="ctr" eaLnBrk="0" hangingPunct="0"/>
            <a:r>
              <a:rPr lang="hr-HR" sz="1600" b="1" dirty="0" smtClean="0">
                <a:solidFill>
                  <a:schemeClr val="bg1"/>
                </a:solidFill>
                <a:latin typeface="Arial" charset="0"/>
              </a:rPr>
              <a:t>Život</a:t>
            </a:r>
            <a:endParaRPr lang="en-ZA" sz="1600" b="1" dirty="0">
              <a:solidFill>
                <a:schemeClr val="bg1"/>
              </a:solidFill>
              <a:latin typeface="Arial" charset="0"/>
            </a:endParaRPr>
          </a:p>
        </p:txBody>
      </p:sp>
      <p:sp>
        <p:nvSpPr>
          <p:cNvPr id="397318" name="Oval 6"/>
          <p:cNvSpPr>
            <a:spLocks noChangeArrowheads="1"/>
          </p:cNvSpPr>
          <p:nvPr/>
        </p:nvSpPr>
        <p:spPr bwMode="auto">
          <a:xfrm>
            <a:off x="2813050" y="3486150"/>
            <a:ext cx="1295400" cy="1225550"/>
          </a:xfrm>
          <a:prstGeom prst="ellipse">
            <a:avLst/>
          </a:prstGeom>
          <a:solidFill>
            <a:srgbClr val="009999"/>
          </a:solidFill>
          <a:ln w="9525" algn="ctr">
            <a:noFill/>
            <a:round/>
            <a:headEnd/>
            <a:tailEnd/>
          </a:ln>
          <a:effectLst>
            <a:outerShdw dist="35921" dir="2700000" algn="ctr" rotWithShape="0">
              <a:schemeClr val="tx1"/>
            </a:outerShdw>
          </a:effectLst>
        </p:spPr>
        <p:txBody>
          <a:bodyPr wrap="none" anchor="ctr"/>
          <a:lstStyle/>
          <a:p>
            <a:pPr algn="ctr" eaLnBrk="0" hangingPunct="0"/>
            <a:r>
              <a:rPr lang="bs-Latn-BA" sz="1600" b="1" dirty="0" smtClean="0">
                <a:solidFill>
                  <a:schemeClr val="bg1"/>
                </a:solidFill>
                <a:latin typeface="Arial" charset="0"/>
              </a:rPr>
              <a:t>Vjera</a:t>
            </a:r>
            <a:endParaRPr lang="en-ZA" sz="1600" b="1" dirty="0">
              <a:solidFill>
                <a:schemeClr val="bg1"/>
              </a:solidFill>
              <a:latin typeface="Arial" charset="0"/>
            </a:endParaRPr>
          </a:p>
        </p:txBody>
      </p:sp>
      <p:sp>
        <p:nvSpPr>
          <p:cNvPr id="397319" name="Title"/>
          <p:cNvSpPr txBox="1">
            <a:spLocks noChangeArrowheads="1"/>
          </p:cNvSpPr>
          <p:nvPr/>
        </p:nvSpPr>
        <p:spPr bwMode="auto">
          <a:xfrm>
            <a:off x="539750" y="2636838"/>
            <a:ext cx="4158191" cy="215444"/>
          </a:xfrm>
          <a:prstGeom prst="rect">
            <a:avLst/>
          </a:prstGeom>
          <a:noFill/>
          <a:ln w="12700">
            <a:noFill/>
            <a:miter lim="800000"/>
            <a:headEnd/>
            <a:tailEnd/>
          </a:ln>
          <a:effectLst/>
        </p:spPr>
        <p:txBody>
          <a:bodyPr wrap="none" lIns="0" tIns="0" rIns="0" bIns="0">
            <a:spAutoFit/>
          </a:bodyPr>
          <a:lstStyle/>
          <a:p>
            <a:pPr algn="ctr" eaLnBrk="0" hangingPunct="0">
              <a:buFont typeface="Wingdings" pitchFamily="2" charset="2"/>
              <a:buChar char="Ü"/>
            </a:pPr>
            <a:r>
              <a:rPr lang="en-US" sz="1400" b="1" dirty="0">
                <a:latin typeface="Arial" charset="0"/>
              </a:rPr>
              <a:t> </a:t>
            </a:r>
            <a:r>
              <a:rPr lang="en-US" sz="1400" b="1" dirty="0" err="1" smtClean="0">
                <a:latin typeface="Arial" charset="0"/>
              </a:rPr>
              <a:t>Religi</a:t>
            </a:r>
            <a:r>
              <a:rPr lang="hr-HR" sz="1400" b="1" dirty="0" smtClean="0">
                <a:latin typeface="Arial" charset="0"/>
              </a:rPr>
              <a:t>ja nije imala ništa sa praktičnim životom </a:t>
            </a:r>
            <a:endParaRPr lang="en-US" sz="1400" b="1" dirty="0">
              <a:latin typeface="Arial" charset="0"/>
            </a:endParaRPr>
          </a:p>
        </p:txBody>
      </p:sp>
      <p:sp>
        <p:nvSpPr>
          <p:cNvPr id="397320" name="Title"/>
          <p:cNvSpPr txBox="1">
            <a:spLocks noChangeArrowheads="1"/>
          </p:cNvSpPr>
          <p:nvPr/>
        </p:nvSpPr>
        <p:spPr bwMode="auto">
          <a:xfrm>
            <a:off x="5148263" y="2636838"/>
            <a:ext cx="3537828" cy="430887"/>
          </a:xfrm>
          <a:prstGeom prst="rect">
            <a:avLst/>
          </a:prstGeom>
          <a:noFill/>
          <a:ln w="12700">
            <a:noFill/>
            <a:miter lim="800000"/>
            <a:headEnd/>
            <a:tailEnd/>
          </a:ln>
          <a:effectLst/>
        </p:spPr>
        <p:txBody>
          <a:bodyPr wrap="none" lIns="0" tIns="0" rIns="0" bIns="0">
            <a:spAutoFit/>
          </a:bodyPr>
          <a:lstStyle/>
          <a:p>
            <a:pPr eaLnBrk="0" hangingPunct="0">
              <a:buFont typeface="Wingdings" pitchFamily="2" charset="2"/>
              <a:buChar char="Ü"/>
            </a:pPr>
            <a:r>
              <a:rPr lang="en-US" sz="1400" b="1" dirty="0">
                <a:latin typeface="Arial" charset="0"/>
              </a:rPr>
              <a:t> </a:t>
            </a:r>
            <a:r>
              <a:rPr lang="en-US" sz="1400" b="1" dirty="0" err="1" smtClean="0">
                <a:solidFill>
                  <a:srgbClr val="FF3300"/>
                </a:solidFill>
                <a:latin typeface="Arial" charset="0"/>
              </a:rPr>
              <a:t>Religi</a:t>
            </a:r>
            <a:r>
              <a:rPr lang="hr-HR" sz="1400" b="1" dirty="0" smtClean="0">
                <a:solidFill>
                  <a:srgbClr val="FF3300"/>
                </a:solidFill>
                <a:latin typeface="Arial" charset="0"/>
              </a:rPr>
              <a:t>ja se uklapa u sve aspekte života</a:t>
            </a:r>
            <a:r>
              <a:rPr lang="en-US" sz="1400" b="1" dirty="0" smtClean="0">
                <a:solidFill>
                  <a:srgbClr val="FF3300"/>
                </a:solidFill>
                <a:latin typeface="Arial" charset="0"/>
              </a:rPr>
              <a:t>.</a:t>
            </a:r>
            <a:endParaRPr lang="en-US" sz="1400" b="1" dirty="0">
              <a:solidFill>
                <a:srgbClr val="FF3300"/>
              </a:solidFill>
              <a:latin typeface="Arial" charset="0"/>
            </a:endParaRPr>
          </a:p>
          <a:p>
            <a:pPr eaLnBrk="0" hangingPunct="0">
              <a:buFont typeface="Wingdings" pitchFamily="2" charset="2"/>
              <a:buChar char="Ü"/>
            </a:pPr>
            <a:r>
              <a:rPr lang="en-US" sz="1400" b="1" dirty="0">
                <a:latin typeface="Arial" charset="0"/>
              </a:rPr>
              <a:t> </a:t>
            </a:r>
            <a:r>
              <a:rPr lang="en-US" sz="1400" b="1" dirty="0" err="1" smtClean="0">
                <a:solidFill>
                  <a:schemeClr val="accent2"/>
                </a:solidFill>
                <a:latin typeface="Arial" charset="0"/>
              </a:rPr>
              <a:t>Religi</a:t>
            </a:r>
            <a:r>
              <a:rPr lang="hr-HR" sz="1400" b="1" dirty="0" smtClean="0">
                <a:solidFill>
                  <a:schemeClr val="accent2"/>
                </a:solidFill>
                <a:latin typeface="Arial" charset="0"/>
              </a:rPr>
              <a:t>jom je život bolji. </a:t>
            </a:r>
            <a:endParaRPr lang="en-US" sz="1400" b="1" dirty="0">
              <a:solidFill>
                <a:schemeClr val="accent2"/>
              </a:solidFill>
              <a:latin typeface="Arial" charset="0"/>
            </a:endParaRPr>
          </a:p>
        </p:txBody>
      </p:sp>
      <p:sp>
        <p:nvSpPr>
          <p:cNvPr id="397322" name="Text Box 10"/>
          <p:cNvSpPr txBox="1">
            <a:spLocks noChangeArrowheads="1"/>
          </p:cNvSpPr>
          <p:nvPr/>
        </p:nvSpPr>
        <p:spPr bwMode="auto">
          <a:xfrm>
            <a:off x="1042988" y="1916113"/>
            <a:ext cx="3744912" cy="366712"/>
          </a:xfrm>
          <a:prstGeom prst="rect">
            <a:avLst/>
          </a:prstGeom>
          <a:solidFill>
            <a:srgbClr val="CCECFF"/>
          </a:solidFill>
          <a:ln w="9525" algn="ctr">
            <a:solidFill>
              <a:schemeClr val="tx1"/>
            </a:solidFill>
            <a:miter lim="800000"/>
            <a:headEnd/>
            <a:tailEnd/>
          </a:ln>
          <a:effectLst>
            <a:outerShdw dist="35921" dir="2700000" algn="ctr" rotWithShape="0">
              <a:schemeClr val="tx1"/>
            </a:outerShdw>
          </a:effectLst>
        </p:spPr>
        <p:txBody>
          <a:bodyPr lIns="45720" rIns="45720" anchor="ctr"/>
          <a:lstStyle/>
          <a:p>
            <a:pPr algn="ctr">
              <a:buFont typeface="Arial" charset="0"/>
              <a:buNone/>
            </a:pPr>
            <a:r>
              <a:rPr lang="hr-HR" sz="1600" b="1" dirty="0" smtClean="0">
                <a:latin typeface="Arial" charset="0"/>
              </a:rPr>
              <a:t>Prije </a:t>
            </a:r>
            <a:endParaRPr lang="en-US" sz="1600" b="1" dirty="0">
              <a:latin typeface="Arial" charset="0"/>
            </a:endParaRPr>
          </a:p>
        </p:txBody>
      </p:sp>
      <p:sp>
        <p:nvSpPr>
          <p:cNvPr id="397323" name="Text Box 11"/>
          <p:cNvSpPr txBox="1">
            <a:spLocks noChangeArrowheads="1"/>
          </p:cNvSpPr>
          <p:nvPr/>
        </p:nvSpPr>
        <p:spPr bwMode="auto">
          <a:xfrm>
            <a:off x="4643438" y="1916113"/>
            <a:ext cx="3384550" cy="366712"/>
          </a:xfrm>
          <a:prstGeom prst="rect">
            <a:avLst/>
          </a:prstGeom>
          <a:solidFill>
            <a:srgbClr val="CCECFF"/>
          </a:solidFill>
          <a:ln w="9525" algn="ctr">
            <a:solidFill>
              <a:schemeClr val="tx1"/>
            </a:solidFill>
            <a:miter lim="800000"/>
            <a:headEnd/>
            <a:tailEnd/>
          </a:ln>
          <a:effectLst>
            <a:outerShdw dist="35921" dir="2700000" algn="ctr" rotWithShape="0">
              <a:schemeClr val="tx1"/>
            </a:outerShdw>
          </a:effectLst>
        </p:spPr>
        <p:txBody>
          <a:bodyPr lIns="45720" rIns="45720" anchor="ctr"/>
          <a:lstStyle/>
          <a:p>
            <a:pPr algn="ctr">
              <a:buFont typeface="Arial" charset="0"/>
              <a:buNone/>
            </a:pPr>
            <a:r>
              <a:rPr lang="hr-HR" sz="1600" b="1" dirty="0" smtClean="0">
                <a:latin typeface="Arial" charset="0"/>
              </a:rPr>
              <a:t>Kasnije </a:t>
            </a:r>
            <a:endParaRPr lang="en-US" sz="1600" b="1" dirty="0">
              <a:latin typeface="Arial" charset="0"/>
            </a:endParaRPr>
          </a:p>
        </p:txBody>
      </p:sp>
      <p:sp>
        <p:nvSpPr>
          <p:cNvPr id="397326" name="Line 14"/>
          <p:cNvSpPr>
            <a:spLocks noChangeShapeType="1"/>
          </p:cNvSpPr>
          <p:nvPr/>
        </p:nvSpPr>
        <p:spPr bwMode="auto">
          <a:xfrm>
            <a:off x="2627313" y="3141663"/>
            <a:ext cx="0" cy="2506662"/>
          </a:xfrm>
          <a:prstGeom prst="line">
            <a:avLst/>
          </a:prstGeom>
          <a:noFill/>
          <a:ln w="9525">
            <a:solidFill>
              <a:schemeClr val="tx1"/>
            </a:solidFill>
            <a:round/>
            <a:headEnd/>
            <a:tailEnd/>
          </a:ln>
          <a:effectLst/>
        </p:spPr>
        <p:txBody>
          <a:bodyPr/>
          <a:lstStyle/>
          <a:p>
            <a:endParaRPr lang="hr-HR"/>
          </a:p>
        </p:txBody>
      </p:sp>
      <p:sp>
        <p:nvSpPr>
          <p:cNvPr id="397327" name="Title"/>
          <p:cNvSpPr txBox="1">
            <a:spLocks noChangeArrowheads="1"/>
          </p:cNvSpPr>
          <p:nvPr/>
        </p:nvSpPr>
        <p:spPr bwMode="auto">
          <a:xfrm>
            <a:off x="6382701" y="3414713"/>
            <a:ext cx="621644" cy="215444"/>
          </a:xfrm>
          <a:prstGeom prst="rect">
            <a:avLst/>
          </a:prstGeom>
          <a:noFill/>
          <a:ln w="12700">
            <a:noFill/>
            <a:miter lim="800000"/>
            <a:headEnd/>
            <a:tailEnd/>
          </a:ln>
          <a:effectLst/>
        </p:spPr>
        <p:txBody>
          <a:bodyPr wrap="none" lIns="0" tIns="0" rIns="0" bIns="0">
            <a:spAutoFit/>
          </a:bodyPr>
          <a:lstStyle/>
          <a:p>
            <a:pPr algn="ctr" eaLnBrk="0" hangingPunct="0"/>
            <a:r>
              <a:rPr lang="hr-HR" sz="1400" b="1" dirty="0" smtClean="0"/>
              <a:t>vjera </a:t>
            </a:r>
            <a:endParaRPr lang="en-US" sz="1400" b="1" dirty="0">
              <a:solidFill>
                <a:schemeClr val="bg1"/>
              </a:solidFill>
              <a:latin typeface="Arial" charset="0"/>
            </a:endParaRPr>
          </a:p>
        </p:txBody>
      </p:sp>
      <p:sp>
        <p:nvSpPr>
          <p:cNvPr id="397329" name="Line 17"/>
          <p:cNvSpPr>
            <a:spLocks noChangeShapeType="1"/>
          </p:cNvSpPr>
          <p:nvPr/>
        </p:nvSpPr>
        <p:spPr bwMode="auto">
          <a:xfrm>
            <a:off x="4643438" y="1916113"/>
            <a:ext cx="0" cy="3960812"/>
          </a:xfrm>
          <a:prstGeom prst="line">
            <a:avLst/>
          </a:prstGeom>
          <a:noFill/>
          <a:ln w="28575">
            <a:solidFill>
              <a:schemeClr val="tx1"/>
            </a:solidFill>
            <a:round/>
            <a:headEnd/>
            <a:tailEnd/>
          </a:ln>
          <a:effectLst/>
        </p:spPr>
        <p:txBody>
          <a:bodyPr/>
          <a:lstStyle/>
          <a:p>
            <a:endParaRPr lang="hr-HR"/>
          </a:p>
        </p:txBody>
      </p:sp>
      <p:sp>
        <p:nvSpPr>
          <p:cNvPr id="397330" name="Title"/>
          <p:cNvSpPr txBox="1">
            <a:spLocks noChangeArrowheads="1"/>
          </p:cNvSpPr>
          <p:nvPr/>
        </p:nvSpPr>
        <p:spPr bwMode="auto">
          <a:xfrm>
            <a:off x="684213" y="1268413"/>
            <a:ext cx="6840537" cy="276999"/>
          </a:xfrm>
          <a:prstGeom prst="rect">
            <a:avLst/>
          </a:prstGeom>
          <a:noFill/>
          <a:ln w="12700">
            <a:noFill/>
            <a:miter lim="800000"/>
            <a:headEnd/>
            <a:tailEnd/>
          </a:ln>
          <a:effectLst/>
        </p:spPr>
        <p:txBody>
          <a:bodyPr lIns="0" tIns="0" rIns="0" bIns="0">
            <a:spAutoFit/>
          </a:bodyPr>
          <a:lstStyle/>
          <a:p>
            <a:pPr algn="ctr" eaLnBrk="0" hangingPunct="0"/>
            <a:r>
              <a:rPr lang="hr-HR" sz="1800" b="1" dirty="0" smtClean="0">
                <a:latin typeface="Arial" charset="0"/>
              </a:rPr>
              <a:t>Dolaskom</a:t>
            </a:r>
            <a:r>
              <a:rPr lang="en-US" sz="1800" b="1" dirty="0" smtClean="0">
                <a:latin typeface="Arial" charset="0"/>
              </a:rPr>
              <a:t> </a:t>
            </a:r>
            <a:r>
              <a:rPr lang="en-US" sz="1800" b="1" dirty="0" err="1" smtClean="0">
                <a:latin typeface="Arial" charset="0"/>
              </a:rPr>
              <a:t>Muhamm</a:t>
            </a:r>
            <a:r>
              <a:rPr lang="hr-HR" sz="1800" b="1" dirty="0" smtClean="0">
                <a:latin typeface="Arial" charset="0"/>
              </a:rPr>
              <a:t>eda a.s.</a:t>
            </a:r>
            <a:r>
              <a:rPr lang="en-US" sz="1800" b="1" dirty="0" smtClean="0">
                <a:latin typeface="Arial" charset="0"/>
              </a:rPr>
              <a:t>, </a:t>
            </a:r>
            <a:r>
              <a:rPr lang="hr-HR" sz="1800" b="1" dirty="0" smtClean="0">
                <a:latin typeface="Arial" charset="0"/>
              </a:rPr>
              <a:t>pojam</a:t>
            </a:r>
            <a:r>
              <a:rPr lang="hr-HR" sz="1800" b="1" dirty="0">
                <a:latin typeface="Arial" charset="0"/>
              </a:rPr>
              <a:t> </a:t>
            </a:r>
            <a:r>
              <a:rPr lang="en-US" sz="1800" b="1" dirty="0" err="1" smtClean="0">
                <a:latin typeface="Arial" charset="0"/>
              </a:rPr>
              <a:t>religi</a:t>
            </a:r>
            <a:r>
              <a:rPr lang="hr-HR" sz="1800" b="1" dirty="0" smtClean="0">
                <a:latin typeface="Arial" charset="0"/>
              </a:rPr>
              <a:t>je se mijenja</a:t>
            </a:r>
            <a:endParaRPr lang="en-US" sz="1800" b="1" dirty="0">
              <a:latin typeface="Arial"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397316"/>
                                        </p:tgtEl>
                                        <p:attrNameLst>
                                          <p:attrName>style.visibility</p:attrName>
                                        </p:attrNameLst>
                                      </p:cBhvr>
                                      <p:to>
                                        <p:strVal val="visible"/>
                                      </p:to>
                                    </p:set>
                                    <p:animEffect transition="in" filter="slide(fromRight)">
                                      <p:cBhvr>
                                        <p:cTn id="7" dur="1000"/>
                                        <p:tgtEl>
                                          <p:spTgt spid="397316"/>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397318"/>
                                        </p:tgtEl>
                                        <p:attrNameLst>
                                          <p:attrName>style.visibility</p:attrName>
                                        </p:attrNameLst>
                                      </p:cBhvr>
                                      <p:to>
                                        <p:strVal val="visible"/>
                                      </p:to>
                                    </p:set>
                                    <p:animEffect transition="in" filter="slide(fromLeft)">
                                      <p:cBhvr>
                                        <p:cTn id="10" dur="1000"/>
                                        <p:tgtEl>
                                          <p:spTgt spid="397318"/>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0" fill="hold" grpId="0" nodeType="clickEffect">
                                  <p:stCondLst>
                                    <p:cond delay="0"/>
                                  </p:stCondLst>
                                  <p:childTnLst>
                                    <p:set>
                                      <p:cBhvr>
                                        <p:cTn id="14" dur="1" fill="hold">
                                          <p:stCondLst>
                                            <p:cond delay="0"/>
                                          </p:stCondLst>
                                        </p:cTn>
                                        <p:tgtEl>
                                          <p:spTgt spid="397320"/>
                                        </p:tgtEl>
                                        <p:attrNameLst>
                                          <p:attrName>style.visibility</p:attrName>
                                        </p:attrNameLst>
                                      </p:cBhvr>
                                      <p:to>
                                        <p:strVal val="visible"/>
                                      </p:to>
                                    </p:set>
                                    <p:anim calcmode="lin" valueType="num">
                                      <p:cBhvr>
                                        <p:cTn id="15" dur="500" fill="hold"/>
                                        <p:tgtEl>
                                          <p:spTgt spid="397320"/>
                                        </p:tgtEl>
                                        <p:attrNameLst>
                                          <p:attrName>ppt_w</p:attrName>
                                        </p:attrNameLst>
                                      </p:cBhvr>
                                      <p:tavLst>
                                        <p:tav tm="0">
                                          <p:val>
                                            <p:fltVal val="0"/>
                                          </p:val>
                                        </p:tav>
                                        <p:tav tm="100000">
                                          <p:val>
                                            <p:strVal val="#ppt_w"/>
                                          </p:val>
                                        </p:tav>
                                      </p:tavLst>
                                    </p:anim>
                                    <p:anim calcmode="lin" valueType="num">
                                      <p:cBhvr>
                                        <p:cTn id="16" dur="500" fill="hold"/>
                                        <p:tgtEl>
                                          <p:spTgt spid="397320"/>
                                        </p:tgtEl>
                                        <p:attrNameLst>
                                          <p:attrName>ppt_h</p:attrName>
                                        </p:attrNameLst>
                                      </p:cBhvr>
                                      <p:tavLst>
                                        <p:tav tm="0">
                                          <p:val>
                                            <p:fltVal val="0"/>
                                          </p:val>
                                        </p:tav>
                                        <p:tav tm="100000">
                                          <p:val>
                                            <p:strVal val="#ppt_h"/>
                                          </p:val>
                                        </p:tav>
                                      </p:tavLst>
                                    </p:anim>
                                    <p:animEffect transition="in" filter="fade">
                                      <p:cBhvr>
                                        <p:cTn id="17" dur="500"/>
                                        <p:tgtEl>
                                          <p:spTgt spid="397320"/>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397317"/>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53" presetClass="entr" presetSubtype="0" fill="hold" grpId="0" nodeType="clickEffect">
                                  <p:stCondLst>
                                    <p:cond delay="0"/>
                                  </p:stCondLst>
                                  <p:childTnLst>
                                    <p:set>
                                      <p:cBhvr>
                                        <p:cTn id="23" dur="1" fill="hold">
                                          <p:stCondLst>
                                            <p:cond delay="0"/>
                                          </p:stCondLst>
                                        </p:cTn>
                                        <p:tgtEl>
                                          <p:spTgt spid="397334"/>
                                        </p:tgtEl>
                                        <p:attrNameLst>
                                          <p:attrName>style.visibility</p:attrName>
                                        </p:attrNameLst>
                                      </p:cBhvr>
                                      <p:to>
                                        <p:strVal val="visible"/>
                                      </p:to>
                                    </p:set>
                                    <p:anim calcmode="lin" valueType="num">
                                      <p:cBhvr>
                                        <p:cTn id="24" dur="500" fill="hold"/>
                                        <p:tgtEl>
                                          <p:spTgt spid="397334"/>
                                        </p:tgtEl>
                                        <p:attrNameLst>
                                          <p:attrName>ppt_w</p:attrName>
                                        </p:attrNameLst>
                                      </p:cBhvr>
                                      <p:tavLst>
                                        <p:tav tm="0">
                                          <p:val>
                                            <p:fltVal val="0"/>
                                          </p:val>
                                        </p:tav>
                                        <p:tav tm="100000">
                                          <p:val>
                                            <p:strVal val="#ppt_w"/>
                                          </p:val>
                                        </p:tav>
                                      </p:tavLst>
                                    </p:anim>
                                    <p:anim calcmode="lin" valueType="num">
                                      <p:cBhvr>
                                        <p:cTn id="25" dur="500" fill="hold"/>
                                        <p:tgtEl>
                                          <p:spTgt spid="397334"/>
                                        </p:tgtEl>
                                        <p:attrNameLst>
                                          <p:attrName>ppt_h</p:attrName>
                                        </p:attrNameLst>
                                      </p:cBhvr>
                                      <p:tavLst>
                                        <p:tav tm="0">
                                          <p:val>
                                            <p:fltVal val="0"/>
                                          </p:val>
                                        </p:tav>
                                        <p:tav tm="100000">
                                          <p:val>
                                            <p:strVal val="#ppt_h"/>
                                          </p:val>
                                        </p:tav>
                                      </p:tavLst>
                                    </p:anim>
                                    <p:animEffect transition="in" filter="fade">
                                      <p:cBhvr>
                                        <p:cTn id="26" dur="500"/>
                                        <p:tgtEl>
                                          <p:spTgt spid="3973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7334" grpId="0" animBg="1"/>
      <p:bldP spid="397316" grpId="0" animBg="1"/>
      <p:bldP spid="397317" grpId="0" animBg="1"/>
      <p:bldP spid="397318" grpId="0" animBg="1"/>
      <p:bldP spid="397320" grpId="0"/>
    </p:bldLst>
  </p:timing>
</p:sld>
</file>

<file path=ppt/theme/theme1.xml><?xml version="1.0" encoding="utf-8"?>
<a:theme xmlns:a="http://schemas.openxmlformats.org/drawingml/2006/main" name="Maturski11">
  <a:themeElements>
    <a:clrScheme name="Glass design template 1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00"/>
      </a:hlink>
      <a:folHlink>
        <a:srgbClr val="009900"/>
      </a:folHlink>
    </a:clrScheme>
    <a:fontScheme name="Glass design 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ass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lass desig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lass desig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lass desig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lass desig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lass desig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lass desig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lass desig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lass desig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lass desig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lass desig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lass desig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lass design template 1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lass design template 1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00"/>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Maturski11</Template>
  <TotalTime>0</TotalTime>
  <Words>1441</Words>
  <Application>Microsoft Office PowerPoint</Application>
  <PresentationFormat>On-screen Show (4:3)</PresentationFormat>
  <Paragraphs>279</Paragraphs>
  <Slides>22</Slides>
  <Notes>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Maturski11</vt:lpstr>
      <vt:lpstr>Muhammed a.s Neka je allahov mir i blagoslov na njega!</vt:lpstr>
      <vt:lpstr>Topla dobrodošlica! </vt:lpstr>
      <vt:lpstr>Spasitelj i oslobodilac </vt:lpstr>
      <vt:lpstr>Pogledajmo oko sebe... Gdje smo sada?</vt:lpstr>
      <vt:lpstr>Muhammed a.s.</vt:lpstr>
      <vt:lpstr>Muhammed a.s., objava </vt:lpstr>
      <vt:lpstr>Početak Božije objave dovodi do nove ere;</vt:lpstr>
      <vt:lpstr>Porijeklo prije 1400. godina </vt:lpstr>
      <vt:lpstr>Muhammed a.s., i religija  </vt:lpstr>
      <vt:lpstr>    Smjernice Muhammeda a.s., obuhvataju sve aspekte života </vt:lpstr>
      <vt:lpstr>Velika promjena. Prijatelj opisuje; </vt:lpstr>
      <vt:lpstr>Principi Muhammeda a.s</vt:lpstr>
      <vt:lpstr>Karakter </vt:lpstr>
      <vt:lpstr>         Velikodušnost </vt:lpstr>
      <vt:lpstr>Svjetlo se širi – Sa Arabije na svijet </vt:lpstr>
      <vt:lpstr>Životni vijek visokih dostignuća </vt:lpstr>
      <vt:lpstr>Poruka: O ljudi... </vt:lpstr>
      <vt:lpstr>Jednakost i bratstvo </vt:lpstr>
      <vt:lpstr>Dobročinitelj žena</vt:lpstr>
      <vt:lpstr>Poruka za muškarce: O braćo...</vt:lpstr>
      <vt:lpstr>Poslanikova a.s., formula za uspjeh </vt:lpstr>
      <vt:lpstr>Muhammad &amp; You!</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2018-04-26T11:59:14Z</dcterms:created>
  <dcterms:modified xsi:type="dcterms:W3CDTF">2018-11-14T13:06:35Z</dcterms:modified>
</cp:coreProperties>
</file>